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6" r:id="rId4"/>
    <p:sldId id="283" r:id="rId5"/>
    <p:sldId id="285" r:id="rId6"/>
    <p:sldId id="299" r:id="rId7"/>
    <p:sldId id="303" r:id="rId8"/>
    <p:sldId id="294" r:id="rId9"/>
    <p:sldId id="330" r:id="rId10"/>
    <p:sldId id="302" r:id="rId11"/>
    <p:sldId id="304" r:id="rId12"/>
    <p:sldId id="298" r:id="rId13"/>
    <p:sldId id="307" r:id="rId14"/>
    <p:sldId id="305" r:id="rId15"/>
    <p:sldId id="306" r:id="rId16"/>
    <p:sldId id="308" r:id="rId17"/>
    <p:sldId id="297" r:id="rId18"/>
    <p:sldId id="309" r:id="rId19"/>
    <p:sldId id="329" r:id="rId20"/>
    <p:sldId id="310" r:id="rId21"/>
    <p:sldId id="311" r:id="rId22"/>
    <p:sldId id="312" r:id="rId23"/>
    <p:sldId id="286" r:id="rId24"/>
    <p:sldId id="292" r:id="rId25"/>
    <p:sldId id="293" r:id="rId26"/>
    <p:sldId id="301" r:id="rId27"/>
    <p:sldId id="314" r:id="rId28"/>
    <p:sldId id="313" r:id="rId29"/>
    <p:sldId id="318" r:id="rId30"/>
    <p:sldId id="319" r:id="rId31"/>
    <p:sldId id="315" r:id="rId32"/>
    <p:sldId id="320" r:id="rId33"/>
    <p:sldId id="321" r:id="rId34"/>
    <p:sldId id="322" r:id="rId35"/>
    <p:sldId id="316" r:id="rId36"/>
    <p:sldId id="323" r:id="rId37"/>
    <p:sldId id="324" r:id="rId38"/>
    <p:sldId id="325" r:id="rId39"/>
    <p:sldId id="317" r:id="rId40"/>
    <p:sldId id="326" r:id="rId41"/>
    <p:sldId id="327" r:id="rId42"/>
    <p:sldId id="328" r:id="rId43"/>
    <p:sldId id="300" r:id="rId44"/>
    <p:sldId id="295" r:id="rId45"/>
    <p:sldId id="296"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prien VANHUYSE" userId="bcf7a54cc7a13299" providerId="LiveId" clId="{AE13AA20-E880-4074-B727-83602673C0F3}"/>
    <pc:docChg chg="custSel modSld">
      <pc:chgData name="Cyprien VANHUYSE" userId="bcf7a54cc7a13299" providerId="LiveId" clId="{AE13AA20-E880-4074-B727-83602673C0F3}" dt="2025-06-10T08:27:29.946" v="12" actId="478"/>
      <pc:docMkLst>
        <pc:docMk/>
      </pc:docMkLst>
      <pc:sldChg chg="delSp mod">
        <pc:chgData name="Cyprien VANHUYSE" userId="bcf7a54cc7a13299" providerId="LiveId" clId="{AE13AA20-E880-4074-B727-83602673C0F3}" dt="2025-06-10T08:25:43.966" v="0" actId="478"/>
        <pc:sldMkLst>
          <pc:docMk/>
          <pc:sldMk cId="2026119744" sldId="302"/>
        </pc:sldMkLst>
        <pc:spChg chg="del">
          <ac:chgData name="Cyprien VANHUYSE" userId="bcf7a54cc7a13299" providerId="LiveId" clId="{AE13AA20-E880-4074-B727-83602673C0F3}" dt="2025-06-10T08:25:43.966" v="0" actId="478"/>
          <ac:spMkLst>
            <pc:docMk/>
            <pc:sldMk cId="2026119744" sldId="302"/>
            <ac:spMk id="11" creationId="{5F2B0DE9-B405-7388-981C-90D70A7C1EE7}"/>
          </ac:spMkLst>
        </pc:spChg>
      </pc:sldChg>
      <pc:sldChg chg="delSp mod">
        <pc:chgData name="Cyprien VANHUYSE" userId="bcf7a54cc7a13299" providerId="LiveId" clId="{AE13AA20-E880-4074-B727-83602673C0F3}" dt="2025-06-10T08:25:56.678" v="2" actId="478"/>
        <pc:sldMkLst>
          <pc:docMk/>
          <pc:sldMk cId="1181490290" sldId="305"/>
        </pc:sldMkLst>
        <pc:spChg chg="del">
          <ac:chgData name="Cyprien VANHUYSE" userId="bcf7a54cc7a13299" providerId="LiveId" clId="{AE13AA20-E880-4074-B727-83602673C0F3}" dt="2025-06-10T08:25:56.678" v="2" actId="478"/>
          <ac:spMkLst>
            <pc:docMk/>
            <pc:sldMk cId="1181490290" sldId="305"/>
            <ac:spMk id="9" creationId="{AE0FE65F-C975-580E-DD4C-63A06F608DF7}"/>
          </ac:spMkLst>
        </pc:spChg>
      </pc:sldChg>
      <pc:sldChg chg="delSp mod">
        <pc:chgData name="Cyprien VANHUYSE" userId="bcf7a54cc7a13299" providerId="LiveId" clId="{AE13AA20-E880-4074-B727-83602673C0F3}" dt="2025-06-10T08:26:11.038" v="3" actId="478"/>
        <pc:sldMkLst>
          <pc:docMk/>
          <pc:sldMk cId="3328261001" sldId="306"/>
        </pc:sldMkLst>
        <pc:spChg chg="del">
          <ac:chgData name="Cyprien VANHUYSE" userId="bcf7a54cc7a13299" providerId="LiveId" clId="{AE13AA20-E880-4074-B727-83602673C0F3}" dt="2025-06-10T08:26:11.038" v="3" actId="478"/>
          <ac:spMkLst>
            <pc:docMk/>
            <pc:sldMk cId="3328261001" sldId="306"/>
            <ac:spMk id="7" creationId="{AB3C77E6-FC16-D1CB-7C34-821DB55C2F54}"/>
          </ac:spMkLst>
        </pc:spChg>
      </pc:sldChg>
      <pc:sldChg chg="delSp mod">
        <pc:chgData name="Cyprien VANHUYSE" userId="bcf7a54cc7a13299" providerId="LiveId" clId="{AE13AA20-E880-4074-B727-83602673C0F3}" dt="2025-06-10T08:25:52.707" v="1" actId="478"/>
        <pc:sldMkLst>
          <pc:docMk/>
          <pc:sldMk cId="1945238511" sldId="307"/>
        </pc:sldMkLst>
        <pc:spChg chg="del">
          <ac:chgData name="Cyprien VANHUYSE" userId="bcf7a54cc7a13299" providerId="LiveId" clId="{AE13AA20-E880-4074-B727-83602673C0F3}" dt="2025-06-10T08:25:52.707" v="1" actId="478"/>
          <ac:spMkLst>
            <pc:docMk/>
            <pc:sldMk cId="1945238511" sldId="307"/>
            <ac:spMk id="7" creationId="{6794173C-4E89-4C4E-5DDB-39730E9D5AEB}"/>
          </ac:spMkLst>
        </pc:spChg>
      </pc:sldChg>
      <pc:sldChg chg="delSp mod">
        <pc:chgData name="Cyprien VANHUYSE" userId="bcf7a54cc7a13299" providerId="LiveId" clId="{AE13AA20-E880-4074-B727-83602673C0F3}" dt="2025-06-10T08:26:20.987" v="4" actId="478"/>
        <pc:sldMkLst>
          <pc:docMk/>
          <pc:sldMk cId="2619385845" sldId="311"/>
        </pc:sldMkLst>
        <pc:spChg chg="del">
          <ac:chgData name="Cyprien VANHUYSE" userId="bcf7a54cc7a13299" providerId="LiveId" clId="{AE13AA20-E880-4074-B727-83602673C0F3}" dt="2025-06-10T08:26:20.987" v="4" actId="478"/>
          <ac:spMkLst>
            <pc:docMk/>
            <pc:sldMk cId="2619385845" sldId="311"/>
            <ac:spMk id="7" creationId="{A99F99F9-E70A-17CB-6998-1676A513300B}"/>
          </ac:spMkLst>
        </pc:spChg>
      </pc:sldChg>
      <pc:sldChg chg="delSp mod">
        <pc:chgData name="Cyprien VANHUYSE" userId="bcf7a54cc7a13299" providerId="LiveId" clId="{AE13AA20-E880-4074-B727-83602673C0F3}" dt="2025-06-10T08:26:22.692" v="5" actId="478"/>
        <pc:sldMkLst>
          <pc:docMk/>
          <pc:sldMk cId="1812655949" sldId="312"/>
        </pc:sldMkLst>
        <pc:spChg chg="del">
          <ac:chgData name="Cyprien VANHUYSE" userId="bcf7a54cc7a13299" providerId="LiveId" clId="{AE13AA20-E880-4074-B727-83602673C0F3}" dt="2025-06-10T08:26:22.692" v="5" actId="478"/>
          <ac:spMkLst>
            <pc:docMk/>
            <pc:sldMk cId="1812655949" sldId="312"/>
            <ac:spMk id="7" creationId="{CB487EC0-9036-CBCF-28EB-44755134FCF0}"/>
          </ac:spMkLst>
        </pc:spChg>
      </pc:sldChg>
      <pc:sldChg chg="delSp mod">
        <pc:chgData name="Cyprien VANHUYSE" userId="bcf7a54cc7a13299" providerId="LiveId" clId="{AE13AA20-E880-4074-B727-83602673C0F3}" dt="2025-06-10T08:26:33.188" v="6" actId="478"/>
        <pc:sldMkLst>
          <pc:docMk/>
          <pc:sldMk cId="3469996929" sldId="318"/>
        </pc:sldMkLst>
        <pc:spChg chg="del">
          <ac:chgData name="Cyprien VANHUYSE" userId="bcf7a54cc7a13299" providerId="LiveId" clId="{AE13AA20-E880-4074-B727-83602673C0F3}" dt="2025-06-10T08:26:33.188" v="6" actId="478"/>
          <ac:spMkLst>
            <pc:docMk/>
            <pc:sldMk cId="3469996929" sldId="318"/>
            <ac:spMk id="3" creationId="{1A8AB398-D14D-3EB2-5A2E-1D3D7A84F8E6}"/>
          </ac:spMkLst>
        </pc:spChg>
      </pc:sldChg>
      <pc:sldChg chg="modSp mod">
        <pc:chgData name="Cyprien VANHUYSE" userId="bcf7a54cc7a13299" providerId="LiveId" clId="{AE13AA20-E880-4074-B727-83602673C0F3}" dt="2025-06-10T08:26:47.914" v="7" actId="113"/>
        <pc:sldMkLst>
          <pc:docMk/>
          <pc:sldMk cId="1047270462" sldId="319"/>
        </pc:sldMkLst>
        <pc:spChg chg="mod">
          <ac:chgData name="Cyprien VANHUYSE" userId="bcf7a54cc7a13299" providerId="LiveId" clId="{AE13AA20-E880-4074-B727-83602673C0F3}" dt="2025-06-10T08:26:47.914" v="7" actId="113"/>
          <ac:spMkLst>
            <pc:docMk/>
            <pc:sldMk cId="1047270462" sldId="319"/>
            <ac:spMk id="3" creationId="{66037D76-0CFB-4128-C1D2-ACA5DF0C0D45}"/>
          </ac:spMkLst>
        </pc:spChg>
      </pc:sldChg>
      <pc:sldChg chg="delSp mod">
        <pc:chgData name="Cyprien VANHUYSE" userId="bcf7a54cc7a13299" providerId="LiveId" clId="{AE13AA20-E880-4074-B727-83602673C0F3}" dt="2025-06-10T08:26:52.906" v="8" actId="478"/>
        <pc:sldMkLst>
          <pc:docMk/>
          <pc:sldMk cId="312698015" sldId="320"/>
        </pc:sldMkLst>
        <pc:spChg chg="del">
          <ac:chgData name="Cyprien VANHUYSE" userId="bcf7a54cc7a13299" providerId="LiveId" clId="{AE13AA20-E880-4074-B727-83602673C0F3}" dt="2025-06-10T08:26:52.906" v="8" actId="478"/>
          <ac:spMkLst>
            <pc:docMk/>
            <pc:sldMk cId="312698015" sldId="320"/>
            <ac:spMk id="3" creationId="{33D0AA1D-F731-C14D-2C24-AB154E0B8171}"/>
          </ac:spMkLst>
        </pc:spChg>
      </pc:sldChg>
      <pc:sldChg chg="delSp mod">
        <pc:chgData name="Cyprien VANHUYSE" userId="bcf7a54cc7a13299" providerId="LiveId" clId="{AE13AA20-E880-4074-B727-83602673C0F3}" dt="2025-06-10T08:26:58.192" v="9" actId="478"/>
        <pc:sldMkLst>
          <pc:docMk/>
          <pc:sldMk cId="111507951" sldId="322"/>
        </pc:sldMkLst>
        <pc:spChg chg="del">
          <ac:chgData name="Cyprien VANHUYSE" userId="bcf7a54cc7a13299" providerId="LiveId" clId="{AE13AA20-E880-4074-B727-83602673C0F3}" dt="2025-06-10T08:26:58.192" v="9" actId="478"/>
          <ac:spMkLst>
            <pc:docMk/>
            <pc:sldMk cId="111507951" sldId="322"/>
            <ac:spMk id="3" creationId="{6DB105F4-5750-AFB6-4883-42413AD9960F}"/>
          </ac:spMkLst>
        </pc:spChg>
      </pc:sldChg>
      <pc:sldChg chg="delSp mod">
        <pc:chgData name="Cyprien VANHUYSE" userId="bcf7a54cc7a13299" providerId="LiveId" clId="{AE13AA20-E880-4074-B727-83602673C0F3}" dt="2025-06-10T08:27:08.758" v="10" actId="478"/>
        <pc:sldMkLst>
          <pc:docMk/>
          <pc:sldMk cId="2683134250" sldId="325"/>
        </pc:sldMkLst>
        <pc:spChg chg="del">
          <ac:chgData name="Cyprien VANHUYSE" userId="bcf7a54cc7a13299" providerId="LiveId" clId="{AE13AA20-E880-4074-B727-83602673C0F3}" dt="2025-06-10T08:27:08.758" v="10" actId="478"/>
          <ac:spMkLst>
            <pc:docMk/>
            <pc:sldMk cId="2683134250" sldId="325"/>
            <ac:spMk id="3" creationId="{F02EA8FA-A356-EB10-94B1-47004BB19E05}"/>
          </ac:spMkLst>
        </pc:spChg>
      </pc:sldChg>
      <pc:sldChg chg="delSp mod">
        <pc:chgData name="Cyprien VANHUYSE" userId="bcf7a54cc7a13299" providerId="LiveId" clId="{AE13AA20-E880-4074-B727-83602673C0F3}" dt="2025-06-10T08:27:28.480" v="11" actId="478"/>
        <pc:sldMkLst>
          <pc:docMk/>
          <pc:sldMk cId="2524555581" sldId="327"/>
        </pc:sldMkLst>
        <pc:spChg chg="del">
          <ac:chgData name="Cyprien VANHUYSE" userId="bcf7a54cc7a13299" providerId="LiveId" clId="{AE13AA20-E880-4074-B727-83602673C0F3}" dt="2025-06-10T08:27:28.480" v="11" actId="478"/>
          <ac:spMkLst>
            <pc:docMk/>
            <pc:sldMk cId="2524555581" sldId="327"/>
            <ac:spMk id="4" creationId="{54A8F1B9-3E7C-71C0-6F8E-FBCD62E2F815}"/>
          </ac:spMkLst>
        </pc:spChg>
      </pc:sldChg>
      <pc:sldChg chg="delSp mod">
        <pc:chgData name="Cyprien VANHUYSE" userId="bcf7a54cc7a13299" providerId="LiveId" clId="{AE13AA20-E880-4074-B727-83602673C0F3}" dt="2025-06-10T08:27:29.946" v="12" actId="478"/>
        <pc:sldMkLst>
          <pc:docMk/>
          <pc:sldMk cId="3240780334" sldId="328"/>
        </pc:sldMkLst>
        <pc:spChg chg="del">
          <ac:chgData name="Cyprien VANHUYSE" userId="bcf7a54cc7a13299" providerId="LiveId" clId="{AE13AA20-E880-4074-B727-83602673C0F3}" dt="2025-06-10T08:27:29.946" v="12" actId="478"/>
          <ac:spMkLst>
            <pc:docMk/>
            <pc:sldMk cId="3240780334" sldId="328"/>
            <ac:spMk id="3" creationId="{3B828581-58B3-1AB5-4CE0-ED947DC57FE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98E3B-4943-0FD4-F0D5-56640C07FCE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D22D849-D549-C92E-87FD-28025E9CF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4B3062A-0FF3-821D-B535-4DC462CA3B15}"/>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6A224DD4-A7E7-9749-3899-272EC32443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6137AC-FBBD-3D7F-880F-B0FA94B622B9}"/>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17009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306D9-62D1-B8D7-89DF-6FEABD3689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EF6C603-E703-7B74-115A-F948C06F44C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0DFF17-6F6D-886E-AB16-3C3684F90C34}"/>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4752C426-32C2-577E-D6F0-123EBC698E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8B7973-C968-FCB0-B611-161A9F7C035D}"/>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228422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E64209B-90C7-DF28-CC0E-7C07B997B30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01F3C83-D5F5-24F5-073C-B65FA75250C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37DF960-B78D-D480-603C-ADB39F42C822}"/>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C15DC9AE-3D84-722F-4552-1F222C402C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E8F43D3-92DC-6F09-A51C-3E309D4925A8}"/>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59001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5682" y="489677"/>
            <a:ext cx="10959044" cy="5876229"/>
          </a:xfrm>
          <a:custGeom>
            <a:avLst/>
            <a:gdLst/>
            <a:ahLst/>
            <a:cxnLst/>
            <a:rect l="l" t="t" r="r" b="b"/>
            <a:pathLst>
              <a:path w="9611995" h="6480175">
                <a:moveTo>
                  <a:pt x="9611995" y="0"/>
                </a:moveTo>
                <a:lnTo>
                  <a:pt x="0" y="0"/>
                </a:lnTo>
                <a:lnTo>
                  <a:pt x="0" y="6479997"/>
                </a:lnTo>
                <a:lnTo>
                  <a:pt x="9611995" y="6479997"/>
                </a:lnTo>
                <a:lnTo>
                  <a:pt x="9611995" y="0"/>
                </a:lnTo>
                <a:close/>
              </a:path>
            </a:pathLst>
          </a:custGeom>
          <a:solidFill>
            <a:srgbClr val="C82254"/>
          </a:solidFill>
        </p:spPr>
        <p:txBody>
          <a:bodyPr wrap="square" lIns="0" tIns="0" rIns="0" bIns="0" rtlCol="0"/>
          <a:lstStyle/>
          <a:p>
            <a:endParaRPr sz="1632"/>
          </a:p>
        </p:txBody>
      </p:sp>
      <p:sp>
        <p:nvSpPr>
          <p:cNvPr id="17" name="bg object 17"/>
          <p:cNvSpPr/>
          <p:nvPr/>
        </p:nvSpPr>
        <p:spPr>
          <a:xfrm>
            <a:off x="4971267" y="3569591"/>
            <a:ext cx="2248714" cy="492901"/>
          </a:xfrm>
          <a:custGeom>
            <a:avLst/>
            <a:gdLst/>
            <a:ahLst/>
            <a:cxnLst/>
            <a:rect l="l" t="t" r="r" b="b"/>
            <a:pathLst>
              <a:path w="1972310" h="543560">
                <a:moveTo>
                  <a:pt x="747509" y="360172"/>
                </a:moveTo>
                <a:lnTo>
                  <a:pt x="707263" y="360172"/>
                </a:lnTo>
                <a:lnTo>
                  <a:pt x="707263" y="542988"/>
                </a:lnTo>
                <a:lnTo>
                  <a:pt x="747509" y="542988"/>
                </a:lnTo>
                <a:lnTo>
                  <a:pt x="747509" y="360172"/>
                </a:lnTo>
                <a:close/>
              </a:path>
              <a:path w="1972310" h="543560">
                <a:moveTo>
                  <a:pt x="1972043" y="0"/>
                </a:moveTo>
                <a:lnTo>
                  <a:pt x="0" y="0"/>
                </a:lnTo>
                <a:lnTo>
                  <a:pt x="0" y="16941"/>
                </a:lnTo>
                <a:lnTo>
                  <a:pt x="1972043" y="16941"/>
                </a:lnTo>
                <a:lnTo>
                  <a:pt x="1972043" y="0"/>
                </a:lnTo>
                <a:close/>
              </a:path>
            </a:pathLst>
          </a:custGeom>
          <a:solidFill>
            <a:srgbClr val="FFFFFF"/>
          </a:solidFill>
        </p:spPr>
        <p:txBody>
          <a:bodyPr wrap="square" lIns="0" tIns="0" rIns="0" bIns="0" rtlCol="0"/>
          <a:lstStyle/>
          <a:p>
            <a:endParaRPr sz="1632"/>
          </a:p>
        </p:txBody>
      </p:sp>
      <p:pic>
        <p:nvPicPr>
          <p:cNvPr id="18" name="bg object 18"/>
          <p:cNvPicPr/>
          <p:nvPr/>
        </p:nvPicPr>
        <p:blipFill>
          <a:blip r:embed="rId2" cstate="print"/>
          <a:stretch>
            <a:fillRect/>
          </a:stretch>
        </p:blipFill>
        <p:spPr>
          <a:xfrm>
            <a:off x="5912013" y="3896174"/>
            <a:ext cx="164939" cy="165778"/>
          </a:xfrm>
          <a:prstGeom prst="rect">
            <a:avLst/>
          </a:prstGeom>
        </p:spPr>
      </p:pic>
      <p:pic>
        <p:nvPicPr>
          <p:cNvPr id="19" name="bg object 19"/>
          <p:cNvPicPr/>
          <p:nvPr/>
        </p:nvPicPr>
        <p:blipFill>
          <a:blip r:embed="rId3" cstate="print"/>
          <a:stretch>
            <a:fillRect/>
          </a:stretch>
        </p:blipFill>
        <p:spPr>
          <a:xfrm>
            <a:off x="6226213" y="3896174"/>
            <a:ext cx="164982" cy="165778"/>
          </a:xfrm>
          <a:prstGeom prst="rect">
            <a:avLst/>
          </a:prstGeom>
        </p:spPr>
      </p:pic>
      <p:pic>
        <p:nvPicPr>
          <p:cNvPr id="20" name="bg object 20"/>
          <p:cNvPicPr/>
          <p:nvPr/>
        </p:nvPicPr>
        <p:blipFill>
          <a:blip r:embed="rId4" cstate="print"/>
          <a:stretch>
            <a:fillRect/>
          </a:stretch>
        </p:blipFill>
        <p:spPr>
          <a:xfrm>
            <a:off x="6416199" y="3894975"/>
            <a:ext cx="220932" cy="166976"/>
          </a:xfrm>
          <a:prstGeom prst="rect">
            <a:avLst/>
          </a:prstGeom>
        </p:spPr>
      </p:pic>
      <p:pic>
        <p:nvPicPr>
          <p:cNvPr id="21" name="bg object 21"/>
          <p:cNvPicPr/>
          <p:nvPr/>
        </p:nvPicPr>
        <p:blipFill>
          <a:blip r:embed="rId5" cstate="print"/>
          <a:stretch>
            <a:fillRect/>
          </a:stretch>
        </p:blipFill>
        <p:spPr>
          <a:xfrm>
            <a:off x="6694618" y="3896187"/>
            <a:ext cx="180143" cy="165755"/>
          </a:xfrm>
          <a:prstGeom prst="rect">
            <a:avLst/>
          </a:prstGeom>
        </p:spPr>
      </p:pic>
      <p:sp>
        <p:nvSpPr>
          <p:cNvPr id="22" name="bg object 22"/>
          <p:cNvSpPr/>
          <p:nvPr/>
        </p:nvSpPr>
        <p:spPr>
          <a:xfrm>
            <a:off x="6946385" y="3896196"/>
            <a:ext cx="46335" cy="165836"/>
          </a:xfrm>
          <a:custGeom>
            <a:avLst/>
            <a:gdLst/>
            <a:ahLst/>
            <a:cxnLst/>
            <a:rect l="l" t="t" r="r" b="b"/>
            <a:pathLst>
              <a:path w="40639" h="182879">
                <a:moveTo>
                  <a:pt x="40208" y="0"/>
                </a:moveTo>
                <a:lnTo>
                  <a:pt x="0" y="0"/>
                </a:lnTo>
                <a:lnTo>
                  <a:pt x="0" y="182816"/>
                </a:lnTo>
                <a:lnTo>
                  <a:pt x="40208" y="182816"/>
                </a:lnTo>
                <a:lnTo>
                  <a:pt x="40208" y="0"/>
                </a:lnTo>
                <a:close/>
              </a:path>
            </a:pathLst>
          </a:custGeom>
          <a:solidFill>
            <a:srgbClr val="FFFFFF"/>
          </a:solidFill>
        </p:spPr>
        <p:txBody>
          <a:bodyPr wrap="square" lIns="0" tIns="0" rIns="0" bIns="0" rtlCol="0"/>
          <a:lstStyle/>
          <a:p>
            <a:endParaRPr sz="1632"/>
          </a:p>
        </p:txBody>
      </p:sp>
      <p:pic>
        <p:nvPicPr>
          <p:cNvPr id="23" name="bg object 23"/>
          <p:cNvPicPr/>
          <p:nvPr/>
        </p:nvPicPr>
        <p:blipFill>
          <a:blip r:embed="rId6" cstate="print"/>
          <a:stretch>
            <a:fillRect/>
          </a:stretch>
        </p:blipFill>
        <p:spPr>
          <a:xfrm>
            <a:off x="7059827" y="3893814"/>
            <a:ext cx="164982" cy="170522"/>
          </a:xfrm>
          <a:prstGeom prst="rect">
            <a:avLst/>
          </a:prstGeom>
        </p:spPr>
      </p:pic>
      <p:pic>
        <p:nvPicPr>
          <p:cNvPr id="24" name="bg object 24"/>
          <p:cNvPicPr/>
          <p:nvPr/>
        </p:nvPicPr>
        <p:blipFill>
          <a:blip r:embed="rId7" cstate="print"/>
          <a:stretch>
            <a:fillRect/>
          </a:stretch>
        </p:blipFill>
        <p:spPr>
          <a:xfrm>
            <a:off x="4968252" y="3710565"/>
            <a:ext cx="675339" cy="538101"/>
          </a:xfrm>
          <a:prstGeom prst="rect">
            <a:avLst/>
          </a:prstGeom>
        </p:spPr>
      </p:pic>
      <p:sp>
        <p:nvSpPr>
          <p:cNvPr id="25" name="bg object 25"/>
          <p:cNvSpPr/>
          <p:nvPr/>
        </p:nvSpPr>
        <p:spPr>
          <a:xfrm>
            <a:off x="4897723" y="1485347"/>
            <a:ext cx="2394961" cy="1903081"/>
          </a:xfrm>
          <a:custGeom>
            <a:avLst/>
            <a:gdLst/>
            <a:ahLst/>
            <a:cxnLst/>
            <a:rect l="l" t="t" r="r" b="b"/>
            <a:pathLst>
              <a:path w="2100579" h="2098675">
                <a:moveTo>
                  <a:pt x="2100579" y="0"/>
                </a:moveTo>
                <a:lnTo>
                  <a:pt x="0" y="0"/>
                </a:lnTo>
                <a:lnTo>
                  <a:pt x="0" y="2098281"/>
                </a:lnTo>
                <a:lnTo>
                  <a:pt x="2100579" y="2098281"/>
                </a:lnTo>
                <a:lnTo>
                  <a:pt x="2100579" y="0"/>
                </a:lnTo>
                <a:close/>
              </a:path>
            </a:pathLst>
          </a:custGeom>
          <a:solidFill>
            <a:srgbClr val="FFFFFF"/>
          </a:solidFill>
        </p:spPr>
        <p:txBody>
          <a:bodyPr wrap="square" lIns="0" tIns="0" rIns="0" bIns="0" rtlCol="0"/>
          <a:lstStyle/>
          <a:p>
            <a:endParaRPr sz="1632"/>
          </a:p>
        </p:txBody>
      </p:sp>
      <p:sp>
        <p:nvSpPr>
          <p:cNvPr id="26" name="bg object 26"/>
          <p:cNvSpPr/>
          <p:nvPr/>
        </p:nvSpPr>
        <p:spPr>
          <a:xfrm>
            <a:off x="4976030" y="1547627"/>
            <a:ext cx="2238579" cy="1225342"/>
          </a:xfrm>
          <a:custGeom>
            <a:avLst/>
            <a:gdLst/>
            <a:ahLst/>
            <a:cxnLst/>
            <a:rect l="l" t="t" r="r" b="b"/>
            <a:pathLst>
              <a:path w="1963420" h="1351280">
                <a:moveTo>
                  <a:pt x="1963165" y="0"/>
                </a:moveTo>
                <a:lnTo>
                  <a:pt x="0" y="0"/>
                </a:lnTo>
                <a:lnTo>
                  <a:pt x="0" y="1351026"/>
                </a:lnTo>
                <a:lnTo>
                  <a:pt x="1963165" y="1351026"/>
                </a:lnTo>
                <a:lnTo>
                  <a:pt x="1963165" y="0"/>
                </a:lnTo>
                <a:close/>
              </a:path>
            </a:pathLst>
          </a:custGeom>
          <a:solidFill>
            <a:srgbClr val="231F20"/>
          </a:solidFill>
        </p:spPr>
        <p:txBody>
          <a:bodyPr wrap="square" lIns="0" tIns="0" rIns="0" bIns="0" rtlCol="0"/>
          <a:lstStyle/>
          <a:p>
            <a:endParaRPr sz="1632"/>
          </a:p>
        </p:txBody>
      </p:sp>
      <p:sp>
        <p:nvSpPr>
          <p:cNvPr id="27" name="bg object 27"/>
          <p:cNvSpPr/>
          <p:nvPr/>
        </p:nvSpPr>
        <p:spPr>
          <a:xfrm>
            <a:off x="6960664" y="2855279"/>
            <a:ext cx="251948" cy="471020"/>
          </a:xfrm>
          <a:custGeom>
            <a:avLst/>
            <a:gdLst/>
            <a:ahLst/>
            <a:cxnLst/>
            <a:rect l="l" t="t" r="r" b="b"/>
            <a:pathLst>
              <a:path w="220979" h="519429">
                <a:moveTo>
                  <a:pt x="220003" y="0"/>
                </a:moveTo>
                <a:lnTo>
                  <a:pt x="131992" y="0"/>
                </a:lnTo>
                <a:lnTo>
                  <a:pt x="127229" y="15834"/>
                </a:lnTo>
                <a:lnTo>
                  <a:pt x="123592" y="39531"/>
                </a:lnTo>
                <a:lnTo>
                  <a:pt x="116452" y="62900"/>
                </a:lnTo>
                <a:lnTo>
                  <a:pt x="101181" y="77749"/>
                </a:lnTo>
                <a:lnTo>
                  <a:pt x="63831" y="65966"/>
                </a:lnTo>
                <a:lnTo>
                  <a:pt x="55412" y="54489"/>
                </a:lnTo>
                <a:lnTo>
                  <a:pt x="61592" y="41127"/>
                </a:lnTo>
                <a:lnTo>
                  <a:pt x="68042" y="23694"/>
                </a:lnTo>
                <a:lnTo>
                  <a:pt x="60427" y="0"/>
                </a:lnTo>
                <a:lnTo>
                  <a:pt x="13818" y="0"/>
                </a:lnTo>
                <a:lnTo>
                  <a:pt x="18558" y="3558"/>
                </a:lnTo>
                <a:lnTo>
                  <a:pt x="22821" y="12393"/>
                </a:lnTo>
                <a:lnTo>
                  <a:pt x="21642" y="25083"/>
                </a:lnTo>
                <a:lnTo>
                  <a:pt x="10059" y="40208"/>
                </a:lnTo>
                <a:lnTo>
                  <a:pt x="2771" y="101815"/>
                </a:lnTo>
                <a:lnTo>
                  <a:pt x="0" y="156965"/>
                </a:lnTo>
                <a:lnTo>
                  <a:pt x="634" y="206935"/>
                </a:lnTo>
                <a:lnTo>
                  <a:pt x="3562" y="253000"/>
                </a:lnTo>
                <a:lnTo>
                  <a:pt x="11851" y="338522"/>
                </a:lnTo>
                <a:lnTo>
                  <a:pt x="14989" y="380531"/>
                </a:lnTo>
                <a:lnTo>
                  <a:pt x="15974" y="423742"/>
                </a:lnTo>
                <a:lnTo>
                  <a:pt x="13694" y="469429"/>
                </a:lnTo>
                <a:lnTo>
                  <a:pt x="7036" y="518871"/>
                </a:lnTo>
                <a:lnTo>
                  <a:pt x="220777" y="519010"/>
                </a:lnTo>
                <a:lnTo>
                  <a:pt x="220003" y="0"/>
                </a:lnTo>
                <a:close/>
              </a:path>
            </a:pathLst>
          </a:custGeom>
          <a:solidFill>
            <a:srgbClr val="C82254"/>
          </a:solidFill>
        </p:spPr>
        <p:txBody>
          <a:bodyPr wrap="square" lIns="0" tIns="0" rIns="0" bIns="0" rtlCol="0"/>
          <a:lstStyle/>
          <a:p>
            <a:endParaRPr sz="1632"/>
          </a:p>
        </p:txBody>
      </p:sp>
      <p:pic>
        <p:nvPicPr>
          <p:cNvPr id="28" name="bg object 28"/>
          <p:cNvPicPr/>
          <p:nvPr/>
        </p:nvPicPr>
        <p:blipFill>
          <a:blip r:embed="rId8" cstate="print"/>
          <a:stretch>
            <a:fillRect/>
          </a:stretch>
        </p:blipFill>
        <p:spPr>
          <a:xfrm>
            <a:off x="5555777" y="2920432"/>
            <a:ext cx="98405" cy="80804"/>
          </a:xfrm>
          <a:prstGeom prst="rect">
            <a:avLst/>
          </a:prstGeom>
        </p:spPr>
      </p:pic>
      <p:sp>
        <p:nvSpPr>
          <p:cNvPr id="29" name="bg object 29"/>
          <p:cNvSpPr/>
          <p:nvPr/>
        </p:nvSpPr>
        <p:spPr>
          <a:xfrm>
            <a:off x="4977103" y="2854252"/>
            <a:ext cx="1935949" cy="473899"/>
          </a:xfrm>
          <a:custGeom>
            <a:avLst/>
            <a:gdLst/>
            <a:ahLst/>
            <a:cxnLst/>
            <a:rect l="l" t="t" r="r" b="b"/>
            <a:pathLst>
              <a:path w="1697989" h="522604">
                <a:moveTo>
                  <a:pt x="424383" y="58305"/>
                </a:moveTo>
                <a:lnTo>
                  <a:pt x="357746" y="55727"/>
                </a:lnTo>
                <a:lnTo>
                  <a:pt x="298107" y="55943"/>
                </a:lnTo>
                <a:lnTo>
                  <a:pt x="244170" y="57340"/>
                </a:lnTo>
                <a:lnTo>
                  <a:pt x="194614" y="58267"/>
                </a:lnTo>
                <a:lnTo>
                  <a:pt x="148145" y="57111"/>
                </a:lnTo>
                <a:lnTo>
                  <a:pt x="85217" y="55105"/>
                </a:lnTo>
                <a:lnTo>
                  <a:pt x="39331" y="56591"/>
                </a:lnTo>
                <a:lnTo>
                  <a:pt x="11036" y="59182"/>
                </a:lnTo>
                <a:lnTo>
                  <a:pt x="838" y="60413"/>
                </a:lnTo>
                <a:lnTo>
                  <a:pt x="838" y="135724"/>
                </a:lnTo>
                <a:lnTo>
                  <a:pt x="18605" y="135724"/>
                </a:lnTo>
                <a:lnTo>
                  <a:pt x="33591" y="139496"/>
                </a:lnTo>
                <a:lnTo>
                  <a:pt x="47294" y="141541"/>
                </a:lnTo>
                <a:lnTo>
                  <a:pt x="61036" y="142392"/>
                </a:lnTo>
                <a:lnTo>
                  <a:pt x="76073" y="142557"/>
                </a:lnTo>
                <a:lnTo>
                  <a:pt x="133896" y="145364"/>
                </a:lnTo>
                <a:lnTo>
                  <a:pt x="189293" y="143281"/>
                </a:lnTo>
                <a:lnTo>
                  <a:pt x="244589" y="138874"/>
                </a:lnTo>
                <a:lnTo>
                  <a:pt x="302082" y="134683"/>
                </a:lnTo>
                <a:lnTo>
                  <a:pt x="295363" y="132816"/>
                </a:lnTo>
                <a:lnTo>
                  <a:pt x="288709" y="131343"/>
                </a:lnTo>
                <a:lnTo>
                  <a:pt x="282206" y="130467"/>
                </a:lnTo>
                <a:lnTo>
                  <a:pt x="275932" y="130378"/>
                </a:lnTo>
                <a:lnTo>
                  <a:pt x="266890" y="123240"/>
                </a:lnTo>
                <a:lnTo>
                  <a:pt x="260350" y="116217"/>
                </a:lnTo>
                <a:lnTo>
                  <a:pt x="256921" y="108077"/>
                </a:lnTo>
                <a:lnTo>
                  <a:pt x="257213" y="97586"/>
                </a:lnTo>
                <a:lnTo>
                  <a:pt x="275729" y="87350"/>
                </a:lnTo>
                <a:lnTo>
                  <a:pt x="297853" y="85598"/>
                </a:lnTo>
                <a:lnTo>
                  <a:pt x="320649" y="85547"/>
                </a:lnTo>
                <a:lnTo>
                  <a:pt x="341185" y="80378"/>
                </a:lnTo>
                <a:lnTo>
                  <a:pt x="351574" y="89141"/>
                </a:lnTo>
                <a:lnTo>
                  <a:pt x="353618" y="101371"/>
                </a:lnTo>
                <a:lnTo>
                  <a:pt x="352539" y="114795"/>
                </a:lnTo>
                <a:lnTo>
                  <a:pt x="353593" y="127127"/>
                </a:lnTo>
                <a:lnTo>
                  <a:pt x="351447" y="131241"/>
                </a:lnTo>
                <a:lnTo>
                  <a:pt x="349059" y="130924"/>
                </a:lnTo>
                <a:lnTo>
                  <a:pt x="346544" y="133172"/>
                </a:lnTo>
                <a:lnTo>
                  <a:pt x="365023" y="133248"/>
                </a:lnTo>
                <a:lnTo>
                  <a:pt x="384136" y="133731"/>
                </a:lnTo>
                <a:lnTo>
                  <a:pt x="403910" y="134734"/>
                </a:lnTo>
                <a:lnTo>
                  <a:pt x="424383" y="136321"/>
                </a:lnTo>
                <a:lnTo>
                  <a:pt x="424383" y="58305"/>
                </a:lnTo>
                <a:close/>
              </a:path>
              <a:path w="1697989" h="522604">
                <a:moveTo>
                  <a:pt x="425284" y="50"/>
                </a:moveTo>
                <a:lnTo>
                  <a:pt x="0" y="50"/>
                </a:lnTo>
                <a:lnTo>
                  <a:pt x="0" y="34112"/>
                </a:lnTo>
                <a:lnTo>
                  <a:pt x="41795" y="30251"/>
                </a:lnTo>
                <a:lnTo>
                  <a:pt x="85217" y="30314"/>
                </a:lnTo>
                <a:lnTo>
                  <a:pt x="127012" y="32042"/>
                </a:lnTo>
                <a:lnTo>
                  <a:pt x="163969" y="33108"/>
                </a:lnTo>
                <a:lnTo>
                  <a:pt x="215214" y="32372"/>
                </a:lnTo>
                <a:lnTo>
                  <a:pt x="267716" y="30848"/>
                </a:lnTo>
                <a:lnTo>
                  <a:pt x="320713" y="29591"/>
                </a:lnTo>
                <a:lnTo>
                  <a:pt x="373481" y="29641"/>
                </a:lnTo>
                <a:lnTo>
                  <a:pt x="425284" y="32054"/>
                </a:lnTo>
                <a:lnTo>
                  <a:pt x="425284" y="50"/>
                </a:lnTo>
                <a:close/>
              </a:path>
              <a:path w="1697989" h="522604">
                <a:moveTo>
                  <a:pt x="425843" y="155016"/>
                </a:moveTo>
                <a:lnTo>
                  <a:pt x="379056" y="153225"/>
                </a:lnTo>
                <a:lnTo>
                  <a:pt x="333375" y="157340"/>
                </a:lnTo>
                <a:lnTo>
                  <a:pt x="288137" y="165100"/>
                </a:lnTo>
                <a:lnTo>
                  <a:pt x="242697" y="174244"/>
                </a:lnTo>
                <a:lnTo>
                  <a:pt x="196405" y="182524"/>
                </a:lnTo>
                <a:lnTo>
                  <a:pt x="148628" y="187706"/>
                </a:lnTo>
                <a:lnTo>
                  <a:pt x="98691" y="187528"/>
                </a:lnTo>
                <a:lnTo>
                  <a:pt x="80505" y="183769"/>
                </a:lnTo>
                <a:lnTo>
                  <a:pt x="61912" y="174929"/>
                </a:lnTo>
                <a:lnTo>
                  <a:pt x="43319" y="164655"/>
                </a:lnTo>
                <a:lnTo>
                  <a:pt x="25107" y="156578"/>
                </a:lnTo>
                <a:lnTo>
                  <a:pt x="13208" y="156578"/>
                </a:lnTo>
                <a:lnTo>
                  <a:pt x="1257" y="159181"/>
                </a:lnTo>
                <a:lnTo>
                  <a:pt x="698" y="520001"/>
                </a:lnTo>
                <a:lnTo>
                  <a:pt x="425843" y="520001"/>
                </a:lnTo>
                <a:lnTo>
                  <a:pt x="425843" y="155016"/>
                </a:lnTo>
                <a:close/>
              </a:path>
              <a:path w="1697989" h="522604">
                <a:moveTo>
                  <a:pt x="801408" y="420509"/>
                </a:moveTo>
                <a:lnTo>
                  <a:pt x="798791" y="413550"/>
                </a:lnTo>
                <a:lnTo>
                  <a:pt x="795223" y="406958"/>
                </a:lnTo>
                <a:lnTo>
                  <a:pt x="790968" y="401599"/>
                </a:lnTo>
                <a:lnTo>
                  <a:pt x="782485" y="405777"/>
                </a:lnTo>
                <a:lnTo>
                  <a:pt x="774230" y="410095"/>
                </a:lnTo>
                <a:lnTo>
                  <a:pt x="766178" y="414616"/>
                </a:lnTo>
                <a:lnTo>
                  <a:pt x="758367" y="419366"/>
                </a:lnTo>
                <a:lnTo>
                  <a:pt x="768858" y="422389"/>
                </a:lnTo>
                <a:lnTo>
                  <a:pt x="776566" y="423494"/>
                </a:lnTo>
                <a:lnTo>
                  <a:pt x="784961" y="423748"/>
                </a:lnTo>
                <a:lnTo>
                  <a:pt x="793432" y="422846"/>
                </a:lnTo>
                <a:lnTo>
                  <a:pt x="801408" y="420509"/>
                </a:lnTo>
                <a:close/>
              </a:path>
              <a:path w="1697989" h="522604">
                <a:moveTo>
                  <a:pt x="915250" y="53136"/>
                </a:moveTo>
                <a:lnTo>
                  <a:pt x="912545" y="1066"/>
                </a:lnTo>
                <a:lnTo>
                  <a:pt x="886269" y="1066"/>
                </a:lnTo>
                <a:lnTo>
                  <a:pt x="886269" y="93776"/>
                </a:lnTo>
                <a:lnTo>
                  <a:pt x="872794" y="117906"/>
                </a:lnTo>
                <a:lnTo>
                  <a:pt x="847712" y="135686"/>
                </a:lnTo>
                <a:lnTo>
                  <a:pt x="824268" y="154736"/>
                </a:lnTo>
                <a:lnTo>
                  <a:pt x="815657" y="181406"/>
                </a:lnTo>
                <a:lnTo>
                  <a:pt x="826541" y="191566"/>
                </a:lnTo>
                <a:lnTo>
                  <a:pt x="832408" y="196646"/>
                </a:lnTo>
                <a:lnTo>
                  <a:pt x="839063" y="199186"/>
                </a:lnTo>
                <a:lnTo>
                  <a:pt x="839533" y="206806"/>
                </a:lnTo>
                <a:lnTo>
                  <a:pt x="836841" y="213156"/>
                </a:lnTo>
                <a:lnTo>
                  <a:pt x="832345" y="218236"/>
                </a:lnTo>
                <a:lnTo>
                  <a:pt x="827379" y="223316"/>
                </a:lnTo>
                <a:lnTo>
                  <a:pt x="816076" y="224015"/>
                </a:lnTo>
                <a:lnTo>
                  <a:pt x="816076" y="402386"/>
                </a:lnTo>
                <a:lnTo>
                  <a:pt x="815200" y="412546"/>
                </a:lnTo>
                <a:lnTo>
                  <a:pt x="809205" y="417626"/>
                </a:lnTo>
                <a:lnTo>
                  <a:pt x="801420" y="421436"/>
                </a:lnTo>
                <a:lnTo>
                  <a:pt x="806259" y="437946"/>
                </a:lnTo>
                <a:lnTo>
                  <a:pt x="807986" y="454456"/>
                </a:lnTo>
                <a:lnTo>
                  <a:pt x="806272" y="470966"/>
                </a:lnTo>
                <a:lnTo>
                  <a:pt x="800785" y="483666"/>
                </a:lnTo>
                <a:lnTo>
                  <a:pt x="697750" y="487476"/>
                </a:lnTo>
                <a:lnTo>
                  <a:pt x="697750" y="474776"/>
                </a:lnTo>
                <a:lnTo>
                  <a:pt x="700963" y="470966"/>
                </a:lnTo>
                <a:lnTo>
                  <a:pt x="711669" y="458266"/>
                </a:lnTo>
                <a:lnTo>
                  <a:pt x="726389" y="443026"/>
                </a:lnTo>
                <a:lnTo>
                  <a:pt x="741946" y="431596"/>
                </a:lnTo>
                <a:lnTo>
                  <a:pt x="758380" y="420166"/>
                </a:lnTo>
                <a:lnTo>
                  <a:pt x="737679" y="413816"/>
                </a:lnTo>
                <a:lnTo>
                  <a:pt x="731647" y="397306"/>
                </a:lnTo>
                <a:lnTo>
                  <a:pt x="747877" y="380796"/>
                </a:lnTo>
                <a:lnTo>
                  <a:pt x="771652" y="366826"/>
                </a:lnTo>
                <a:lnTo>
                  <a:pt x="788238" y="357936"/>
                </a:lnTo>
                <a:lnTo>
                  <a:pt x="816076" y="402386"/>
                </a:lnTo>
                <a:lnTo>
                  <a:pt x="816076" y="224015"/>
                </a:lnTo>
                <a:lnTo>
                  <a:pt x="806691" y="224586"/>
                </a:lnTo>
                <a:lnTo>
                  <a:pt x="789889" y="215696"/>
                </a:lnTo>
                <a:lnTo>
                  <a:pt x="775284" y="201726"/>
                </a:lnTo>
                <a:lnTo>
                  <a:pt x="761123" y="185216"/>
                </a:lnTo>
                <a:lnTo>
                  <a:pt x="761136" y="183946"/>
                </a:lnTo>
                <a:lnTo>
                  <a:pt x="761301" y="148386"/>
                </a:lnTo>
                <a:lnTo>
                  <a:pt x="767676" y="140766"/>
                </a:lnTo>
                <a:lnTo>
                  <a:pt x="784669" y="120446"/>
                </a:lnTo>
                <a:lnTo>
                  <a:pt x="815949" y="96316"/>
                </a:lnTo>
                <a:lnTo>
                  <a:pt x="817587" y="95046"/>
                </a:lnTo>
                <a:lnTo>
                  <a:pt x="846429" y="70916"/>
                </a:lnTo>
                <a:lnTo>
                  <a:pt x="886269" y="93776"/>
                </a:lnTo>
                <a:lnTo>
                  <a:pt x="886269" y="1066"/>
                </a:lnTo>
                <a:lnTo>
                  <a:pt x="817130" y="1066"/>
                </a:lnTo>
                <a:lnTo>
                  <a:pt x="802271" y="18846"/>
                </a:lnTo>
                <a:lnTo>
                  <a:pt x="797433" y="49326"/>
                </a:lnTo>
                <a:lnTo>
                  <a:pt x="792403" y="79806"/>
                </a:lnTo>
                <a:lnTo>
                  <a:pt x="776922" y="96316"/>
                </a:lnTo>
                <a:lnTo>
                  <a:pt x="771855" y="78536"/>
                </a:lnTo>
                <a:lnTo>
                  <a:pt x="769048" y="65836"/>
                </a:lnTo>
                <a:lnTo>
                  <a:pt x="767359" y="58216"/>
                </a:lnTo>
                <a:lnTo>
                  <a:pt x="766229" y="54406"/>
                </a:lnTo>
                <a:lnTo>
                  <a:pt x="759790" y="32816"/>
                </a:lnTo>
                <a:lnTo>
                  <a:pt x="745464" y="2336"/>
                </a:lnTo>
                <a:lnTo>
                  <a:pt x="741794" y="2336"/>
                </a:lnTo>
                <a:lnTo>
                  <a:pt x="741794" y="213156"/>
                </a:lnTo>
                <a:lnTo>
                  <a:pt x="741438" y="224586"/>
                </a:lnTo>
                <a:lnTo>
                  <a:pt x="735114" y="227063"/>
                </a:lnTo>
                <a:lnTo>
                  <a:pt x="735114" y="296976"/>
                </a:lnTo>
                <a:lnTo>
                  <a:pt x="730110" y="310946"/>
                </a:lnTo>
                <a:lnTo>
                  <a:pt x="724738" y="323646"/>
                </a:lnTo>
                <a:lnTo>
                  <a:pt x="719416" y="327380"/>
                </a:lnTo>
                <a:lnTo>
                  <a:pt x="719416" y="378256"/>
                </a:lnTo>
                <a:lnTo>
                  <a:pt x="693191" y="407466"/>
                </a:lnTo>
                <a:lnTo>
                  <a:pt x="661949" y="431596"/>
                </a:lnTo>
                <a:lnTo>
                  <a:pt x="628713" y="451916"/>
                </a:lnTo>
                <a:lnTo>
                  <a:pt x="596519" y="470966"/>
                </a:lnTo>
                <a:lnTo>
                  <a:pt x="587832" y="437946"/>
                </a:lnTo>
                <a:lnTo>
                  <a:pt x="599071" y="364286"/>
                </a:lnTo>
                <a:lnTo>
                  <a:pt x="611530" y="326186"/>
                </a:lnTo>
                <a:lnTo>
                  <a:pt x="616940" y="319836"/>
                </a:lnTo>
                <a:lnTo>
                  <a:pt x="625919" y="322376"/>
                </a:lnTo>
                <a:lnTo>
                  <a:pt x="625208" y="336346"/>
                </a:lnTo>
                <a:lnTo>
                  <a:pt x="619086" y="349046"/>
                </a:lnTo>
                <a:lnTo>
                  <a:pt x="615480" y="360476"/>
                </a:lnTo>
                <a:lnTo>
                  <a:pt x="622338" y="373176"/>
                </a:lnTo>
                <a:lnTo>
                  <a:pt x="638594" y="371906"/>
                </a:lnTo>
                <a:lnTo>
                  <a:pt x="656043" y="374446"/>
                </a:lnTo>
                <a:lnTo>
                  <a:pt x="673519" y="375716"/>
                </a:lnTo>
                <a:lnTo>
                  <a:pt x="683285" y="371906"/>
                </a:lnTo>
                <a:lnTo>
                  <a:pt x="689787" y="369366"/>
                </a:lnTo>
                <a:lnTo>
                  <a:pt x="679919" y="360476"/>
                </a:lnTo>
                <a:lnTo>
                  <a:pt x="667461" y="357936"/>
                </a:lnTo>
                <a:lnTo>
                  <a:pt x="654189" y="356666"/>
                </a:lnTo>
                <a:lnTo>
                  <a:pt x="641845" y="354126"/>
                </a:lnTo>
                <a:lnTo>
                  <a:pt x="641845" y="343966"/>
                </a:lnTo>
                <a:lnTo>
                  <a:pt x="687273" y="341426"/>
                </a:lnTo>
                <a:lnTo>
                  <a:pt x="696290" y="349046"/>
                </a:lnTo>
                <a:lnTo>
                  <a:pt x="708672" y="356666"/>
                </a:lnTo>
                <a:lnTo>
                  <a:pt x="718388" y="366826"/>
                </a:lnTo>
                <a:lnTo>
                  <a:pt x="719416" y="378256"/>
                </a:lnTo>
                <a:lnTo>
                  <a:pt x="719416" y="327380"/>
                </a:lnTo>
                <a:lnTo>
                  <a:pt x="715683" y="329996"/>
                </a:lnTo>
                <a:lnTo>
                  <a:pt x="699592" y="326186"/>
                </a:lnTo>
                <a:lnTo>
                  <a:pt x="688174" y="321106"/>
                </a:lnTo>
                <a:lnTo>
                  <a:pt x="684923" y="319836"/>
                </a:lnTo>
                <a:lnTo>
                  <a:pt x="675195" y="316026"/>
                </a:lnTo>
                <a:lnTo>
                  <a:pt x="671080" y="313486"/>
                </a:lnTo>
                <a:lnTo>
                  <a:pt x="664895" y="309676"/>
                </a:lnTo>
                <a:lnTo>
                  <a:pt x="661492" y="296976"/>
                </a:lnTo>
                <a:lnTo>
                  <a:pt x="667677" y="290626"/>
                </a:lnTo>
                <a:lnTo>
                  <a:pt x="685838" y="291896"/>
                </a:lnTo>
                <a:lnTo>
                  <a:pt x="694817" y="290626"/>
                </a:lnTo>
                <a:lnTo>
                  <a:pt x="703783" y="289356"/>
                </a:lnTo>
                <a:lnTo>
                  <a:pt x="720534" y="289356"/>
                </a:lnTo>
                <a:lnTo>
                  <a:pt x="735114" y="296976"/>
                </a:lnTo>
                <a:lnTo>
                  <a:pt x="735114" y="227063"/>
                </a:lnTo>
                <a:lnTo>
                  <a:pt x="728408" y="229666"/>
                </a:lnTo>
                <a:lnTo>
                  <a:pt x="713232" y="232206"/>
                </a:lnTo>
                <a:lnTo>
                  <a:pt x="697699" y="230936"/>
                </a:lnTo>
                <a:lnTo>
                  <a:pt x="683602" y="228396"/>
                </a:lnTo>
                <a:lnTo>
                  <a:pt x="688047" y="220776"/>
                </a:lnTo>
                <a:lnTo>
                  <a:pt x="689051" y="213156"/>
                </a:lnTo>
                <a:lnTo>
                  <a:pt x="689787" y="205536"/>
                </a:lnTo>
                <a:lnTo>
                  <a:pt x="698169" y="197916"/>
                </a:lnTo>
                <a:lnTo>
                  <a:pt x="707478" y="189026"/>
                </a:lnTo>
                <a:lnTo>
                  <a:pt x="718426" y="183946"/>
                </a:lnTo>
                <a:lnTo>
                  <a:pt x="731685" y="183946"/>
                </a:lnTo>
                <a:lnTo>
                  <a:pt x="736815" y="192836"/>
                </a:lnTo>
                <a:lnTo>
                  <a:pt x="740219" y="202996"/>
                </a:lnTo>
                <a:lnTo>
                  <a:pt x="741794" y="213156"/>
                </a:lnTo>
                <a:lnTo>
                  <a:pt x="741794" y="2336"/>
                </a:lnTo>
                <a:lnTo>
                  <a:pt x="740981" y="2336"/>
                </a:lnTo>
                <a:lnTo>
                  <a:pt x="740981" y="65836"/>
                </a:lnTo>
                <a:lnTo>
                  <a:pt x="736676" y="120446"/>
                </a:lnTo>
                <a:lnTo>
                  <a:pt x="734174" y="128066"/>
                </a:lnTo>
                <a:lnTo>
                  <a:pt x="729615" y="135686"/>
                </a:lnTo>
                <a:lnTo>
                  <a:pt x="722604" y="140766"/>
                </a:lnTo>
                <a:lnTo>
                  <a:pt x="703453" y="138226"/>
                </a:lnTo>
                <a:lnTo>
                  <a:pt x="701052" y="131876"/>
                </a:lnTo>
                <a:lnTo>
                  <a:pt x="701738" y="121716"/>
                </a:lnTo>
                <a:lnTo>
                  <a:pt x="701738" y="112826"/>
                </a:lnTo>
                <a:lnTo>
                  <a:pt x="712203" y="100126"/>
                </a:lnTo>
                <a:lnTo>
                  <a:pt x="719848" y="87426"/>
                </a:lnTo>
                <a:lnTo>
                  <a:pt x="720610" y="86156"/>
                </a:lnTo>
                <a:lnTo>
                  <a:pt x="729399" y="73456"/>
                </a:lnTo>
                <a:lnTo>
                  <a:pt x="740981" y="65836"/>
                </a:lnTo>
                <a:lnTo>
                  <a:pt x="740981" y="2336"/>
                </a:lnTo>
                <a:lnTo>
                  <a:pt x="712139" y="2336"/>
                </a:lnTo>
                <a:lnTo>
                  <a:pt x="712139" y="63296"/>
                </a:lnTo>
                <a:lnTo>
                  <a:pt x="694169" y="81076"/>
                </a:lnTo>
                <a:lnTo>
                  <a:pt x="683679" y="87426"/>
                </a:lnTo>
                <a:lnTo>
                  <a:pt x="670280" y="86156"/>
                </a:lnTo>
                <a:lnTo>
                  <a:pt x="670280" y="73456"/>
                </a:lnTo>
                <a:lnTo>
                  <a:pt x="674166" y="64566"/>
                </a:lnTo>
                <a:lnTo>
                  <a:pt x="675271" y="62026"/>
                </a:lnTo>
                <a:lnTo>
                  <a:pt x="685507" y="58216"/>
                </a:lnTo>
                <a:lnTo>
                  <a:pt x="697903" y="56946"/>
                </a:lnTo>
                <a:lnTo>
                  <a:pt x="709383" y="54406"/>
                </a:lnTo>
                <a:lnTo>
                  <a:pt x="712139" y="63296"/>
                </a:lnTo>
                <a:lnTo>
                  <a:pt x="712139" y="2336"/>
                </a:lnTo>
                <a:lnTo>
                  <a:pt x="693953" y="2336"/>
                </a:lnTo>
                <a:lnTo>
                  <a:pt x="695337" y="22656"/>
                </a:lnTo>
                <a:lnTo>
                  <a:pt x="694385" y="32816"/>
                </a:lnTo>
                <a:lnTo>
                  <a:pt x="692162" y="39166"/>
                </a:lnTo>
                <a:lnTo>
                  <a:pt x="689787" y="41706"/>
                </a:lnTo>
                <a:lnTo>
                  <a:pt x="679475" y="37896"/>
                </a:lnTo>
                <a:lnTo>
                  <a:pt x="672388" y="30276"/>
                </a:lnTo>
                <a:lnTo>
                  <a:pt x="664464" y="25196"/>
                </a:lnTo>
                <a:lnTo>
                  <a:pt x="661492" y="26085"/>
                </a:lnTo>
                <a:lnTo>
                  <a:pt x="661492" y="41706"/>
                </a:lnTo>
                <a:lnTo>
                  <a:pt x="659803" y="50596"/>
                </a:lnTo>
                <a:lnTo>
                  <a:pt x="655840" y="59486"/>
                </a:lnTo>
                <a:lnTo>
                  <a:pt x="652932" y="61633"/>
                </a:lnTo>
                <a:lnTo>
                  <a:pt x="652932" y="288086"/>
                </a:lnTo>
                <a:lnTo>
                  <a:pt x="628015" y="288086"/>
                </a:lnTo>
                <a:lnTo>
                  <a:pt x="624179" y="283006"/>
                </a:lnTo>
                <a:lnTo>
                  <a:pt x="620674" y="277926"/>
                </a:lnTo>
                <a:lnTo>
                  <a:pt x="618769" y="272846"/>
                </a:lnTo>
                <a:lnTo>
                  <a:pt x="619683" y="266496"/>
                </a:lnTo>
                <a:lnTo>
                  <a:pt x="631875" y="261416"/>
                </a:lnTo>
                <a:lnTo>
                  <a:pt x="643420" y="262686"/>
                </a:lnTo>
                <a:lnTo>
                  <a:pt x="651408" y="270306"/>
                </a:lnTo>
                <a:lnTo>
                  <a:pt x="652932" y="288086"/>
                </a:lnTo>
                <a:lnTo>
                  <a:pt x="652932" y="61633"/>
                </a:lnTo>
                <a:lnTo>
                  <a:pt x="648919" y="64566"/>
                </a:lnTo>
                <a:lnTo>
                  <a:pt x="638365" y="63296"/>
                </a:lnTo>
                <a:lnTo>
                  <a:pt x="638365" y="56946"/>
                </a:lnTo>
                <a:lnTo>
                  <a:pt x="642035" y="51866"/>
                </a:lnTo>
                <a:lnTo>
                  <a:pt x="646861" y="45516"/>
                </a:lnTo>
                <a:lnTo>
                  <a:pt x="653211" y="41706"/>
                </a:lnTo>
                <a:lnTo>
                  <a:pt x="661492" y="41706"/>
                </a:lnTo>
                <a:lnTo>
                  <a:pt x="661492" y="26085"/>
                </a:lnTo>
                <a:lnTo>
                  <a:pt x="651598" y="29006"/>
                </a:lnTo>
                <a:lnTo>
                  <a:pt x="639178" y="32816"/>
                </a:lnTo>
                <a:lnTo>
                  <a:pt x="629335" y="41706"/>
                </a:lnTo>
                <a:lnTo>
                  <a:pt x="619302" y="49326"/>
                </a:lnTo>
                <a:lnTo>
                  <a:pt x="606310" y="51866"/>
                </a:lnTo>
                <a:lnTo>
                  <a:pt x="598855" y="37896"/>
                </a:lnTo>
                <a:lnTo>
                  <a:pt x="587692" y="27736"/>
                </a:lnTo>
                <a:lnTo>
                  <a:pt x="573811" y="22656"/>
                </a:lnTo>
                <a:lnTo>
                  <a:pt x="558241" y="26466"/>
                </a:lnTo>
                <a:lnTo>
                  <a:pt x="582942" y="53136"/>
                </a:lnTo>
                <a:lnTo>
                  <a:pt x="615721" y="77266"/>
                </a:lnTo>
                <a:lnTo>
                  <a:pt x="636689" y="107746"/>
                </a:lnTo>
                <a:lnTo>
                  <a:pt x="625919" y="148386"/>
                </a:lnTo>
                <a:lnTo>
                  <a:pt x="621474" y="164896"/>
                </a:lnTo>
                <a:lnTo>
                  <a:pt x="618642" y="180136"/>
                </a:lnTo>
                <a:lnTo>
                  <a:pt x="613016" y="195376"/>
                </a:lnTo>
                <a:lnTo>
                  <a:pt x="604202" y="202361"/>
                </a:lnTo>
                <a:lnTo>
                  <a:pt x="604202" y="260146"/>
                </a:lnTo>
                <a:lnTo>
                  <a:pt x="602246" y="270306"/>
                </a:lnTo>
                <a:lnTo>
                  <a:pt x="598893" y="270306"/>
                </a:lnTo>
                <a:lnTo>
                  <a:pt x="588251" y="272846"/>
                </a:lnTo>
                <a:lnTo>
                  <a:pt x="576821" y="271576"/>
                </a:lnTo>
                <a:lnTo>
                  <a:pt x="566889" y="265226"/>
                </a:lnTo>
                <a:lnTo>
                  <a:pt x="560717" y="255066"/>
                </a:lnTo>
                <a:lnTo>
                  <a:pt x="565429" y="246176"/>
                </a:lnTo>
                <a:lnTo>
                  <a:pt x="574725" y="251256"/>
                </a:lnTo>
                <a:lnTo>
                  <a:pt x="581456" y="249986"/>
                </a:lnTo>
                <a:lnTo>
                  <a:pt x="587349" y="257606"/>
                </a:lnTo>
                <a:lnTo>
                  <a:pt x="597090" y="257606"/>
                </a:lnTo>
                <a:lnTo>
                  <a:pt x="604202" y="260146"/>
                </a:lnTo>
                <a:lnTo>
                  <a:pt x="604202" y="202361"/>
                </a:lnTo>
                <a:lnTo>
                  <a:pt x="600176" y="205536"/>
                </a:lnTo>
                <a:lnTo>
                  <a:pt x="569188" y="196646"/>
                </a:lnTo>
                <a:lnTo>
                  <a:pt x="567994" y="196253"/>
                </a:lnTo>
                <a:lnTo>
                  <a:pt x="567994" y="218236"/>
                </a:lnTo>
                <a:lnTo>
                  <a:pt x="567994" y="228396"/>
                </a:lnTo>
                <a:lnTo>
                  <a:pt x="554761" y="228396"/>
                </a:lnTo>
                <a:lnTo>
                  <a:pt x="537527" y="222046"/>
                </a:lnTo>
                <a:lnTo>
                  <a:pt x="517715" y="214426"/>
                </a:lnTo>
                <a:lnTo>
                  <a:pt x="501078" y="204266"/>
                </a:lnTo>
                <a:lnTo>
                  <a:pt x="493407" y="190296"/>
                </a:lnTo>
                <a:lnTo>
                  <a:pt x="530733" y="202996"/>
                </a:lnTo>
                <a:lnTo>
                  <a:pt x="549122" y="211886"/>
                </a:lnTo>
                <a:lnTo>
                  <a:pt x="567994" y="218236"/>
                </a:lnTo>
                <a:lnTo>
                  <a:pt x="567994" y="196253"/>
                </a:lnTo>
                <a:lnTo>
                  <a:pt x="550176" y="190296"/>
                </a:lnTo>
                <a:lnTo>
                  <a:pt x="508342" y="176326"/>
                </a:lnTo>
                <a:lnTo>
                  <a:pt x="477418" y="167436"/>
                </a:lnTo>
                <a:lnTo>
                  <a:pt x="478269" y="180136"/>
                </a:lnTo>
                <a:lnTo>
                  <a:pt x="474078" y="206806"/>
                </a:lnTo>
                <a:lnTo>
                  <a:pt x="473964" y="209346"/>
                </a:lnTo>
                <a:lnTo>
                  <a:pt x="474675" y="220776"/>
                </a:lnTo>
                <a:lnTo>
                  <a:pt x="503123" y="232206"/>
                </a:lnTo>
                <a:lnTo>
                  <a:pt x="525106" y="251256"/>
                </a:lnTo>
                <a:lnTo>
                  <a:pt x="545884" y="271576"/>
                </a:lnTo>
                <a:lnTo>
                  <a:pt x="570687" y="288086"/>
                </a:lnTo>
                <a:lnTo>
                  <a:pt x="575906" y="291896"/>
                </a:lnTo>
                <a:lnTo>
                  <a:pt x="579335" y="296976"/>
                </a:lnTo>
                <a:lnTo>
                  <a:pt x="580936" y="303326"/>
                </a:lnTo>
                <a:lnTo>
                  <a:pt x="580631" y="309676"/>
                </a:lnTo>
                <a:lnTo>
                  <a:pt x="560311" y="313486"/>
                </a:lnTo>
                <a:lnTo>
                  <a:pt x="539851" y="307136"/>
                </a:lnTo>
                <a:lnTo>
                  <a:pt x="500545" y="288086"/>
                </a:lnTo>
                <a:lnTo>
                  <a:pt x="494271" y="290626"/>
                </a:lnTo>
                <a:lnTo>
                  <a:pt x="497713" y="295706"/>
                </a:lnTo>
                <a:lnTo>
                  <a:pt x="496925" y="300786"/>
                </a:lnTo>
                <a:lnTo>
                  <a:pt x="521563" y="314756"/>
                </a:lnTo>
                <a:lnTo>
                  <a:pt x="551459" y="326186"/>
                </a:lnTo>
                <a:lnTo>
                  <a:pt x="572528" y="341426"/>
                </a:lnTo>
                <a:lnTo>
                  <a:pt x="570687" y="373176"/>
                </a:lnTo>
                <a:lnTo>
                  <a:pt x="558469" y="411276"/>
                </a:lnTo>
                <a:lnTo>
                  <a:pt x="546277" y="451916"/>
                </a:lnTo>
                <a:lnTo>
                  <a:pt x="524764" y="486206"/>
                </a:lnTo>
                <a:lnTo>
                  <a:pt x="484568" y="501446"/>
                </a:lnTo>
                <a:lnTo>
                  <a:pt x="483616" y="510336"/>
                </a:lnTo>
                <a:lnTo>
                  <a:pt x="488124" y="514146"/>
                </a:lnTo>
                <a:lnTo>
                  <a:pt x="494855" y="517956"/>
                </a:lnTo>
                <a:lnTo>
                  <a:pt x="500545" y="520496"/>
                </a:lnTo>
                <a:lnTo>
                  <a:pt x="545960" y="516686"/>
                </a:lnTo>
                <a:lnTo>
                  <a:pt x="590842" y="503986"/>
                </a:lnTo>
                <a:lnTo>
                  <a:pt x="633895" y="498906"/>
                </a:lnTo>
                <a:lnTo>
                  <a:pt x="673849" y="517956"/>
                </a:lnTo>
                <a:lnTo>
                  <a:pt x="687146" y="516686"/>
                </a:lnTo>
                <a:lnTo>
                  <a:pt x="700976" y="514146"/>
                </a:lnTo>
                <a:lnTo>
                  <a:pt x="714146" y="514146"/>
                </a:lnTo>
                <a:lnTo>
                  <a:pt x="725462" y="520496"/>
                </a:lnTo>
                <a:lnTo>
                  <a:pt x="877062" y="520496"/>
                </a:lnTo>
                <a:lnTo>
                  <a:pt x="879246" y="514146"/>
                </a:lnTo>
                <a:lnTo>
                  <a:pt x="884491" y="498906"/>
                </a:lnTo>
                <a:lnTo>
                  <a:pt x="888428" y="487476"/>
                </a:lnTo>
                <a:lnTo>
                  <a:pt x="890181" y="482396"/>
                </a:lnTo>
                <a:lnTo>
                  <a:pt x="891362" y="448106"/>
                </a:lnTo>
                <a:lnTo>
                  <a:pt x="887704" y="415086"/>
                </a:lnTo>
                <a:lnTo>
                  <a:pt x="886269" y="379526"/>
                </a:lnTo>
                <a:lnTo>
                  <a:pt x="881672" y="370636"/>
                </a:lnTo>
                <a:lnTo>
                  <a:pt x="866114" y="363016"/>
                </a:lnTo>
                <a:lnTo>
                  <a:pt x="851649" y="360476"/>
                </a:lnTo>
                <a:lnTo>
                  <a:pt x="844410" y="359206"/>
                </a:lnTo>
                <a:lnTo>
                  <a:pt x="821423" y="360476"/>
                </a:lnTo>
                <a:lnTo>
                  <a:pt x="817918" y="357936"/>
                </a:lnTo>
                <a:lnTo>
                  <a:pt x="816165" y="356666"/>
                </a:lnTo>
                <a:lnTo>
                  <a:pt x="819594" y="350316"/>
                </a:lnTo>
                <a:lnTo>
                  <a:pt x="818870" y="343966"/>
                </a:lnTo>
                <a:lnTo>
                  <a:pt x="825500" y="341426"/>
                </a:lnTo>
                <a:lnTo>
                  <a:pt x="842073" y="335076"/>
                </a:lnTo>
                <a:lnTo>
                  <a:pt x="872794" y="335076"/>
                </a:lnTo>
                <a:lnTo>
                  <a:pt x="888631" y="329996"/>
                </a:lnTo>
                <a:lnTo>
                  <a:pt x="896556" y="327456"/>
                </a:lnTo>
                <a:lnTo>
                  <a:pt x="898067" y="309676"/>
                </a:lnTo>
                <a:lnTo>
                  <a:pt x="898715" y="302056"/>
                </a:lnTo>
                <a:lnTo>
                  <a:pt x="898817" y="285546"/>
                </a:lnTo>
                <a:lnTo>
                  <a:pt x="889012" y="284276"/>
                </a:lnTo>
                <a:lnTo>
                  <a:pt x="870953" y="290626"/>
                </a:lnTo>
                <a:lnTo>
                  <a:pt x="853884" y="302056"/>
                </a:lnTo>
                <a:lnTo>
                  <a:pt x="837476" y="309676"/>
                </a:lnTo>
                <a:lnTo>
                  <a:pt x="821423" y="307136"/>
                </a:lnTo>
                <a:lnTo>
                  <a:pt x="829614" y="289356"/>
                </a:lnTo>
                <a:lnTo>
                  <a:pt x="830199" y="288086"/>
                </a:lnTo>
                <a:lnTo>
                  <a:pt x="833132" y="281736"/>
                </a:lnTo>
                <a:lnTo>
                  <a:pt x="845286" y="261416"/>
                </a:lnTo>
                <a:lnTo>
                  <a:pt x="847559" y="257606"/>
                </a:lnTo>
                <a:lnTo>
                  <a:pt x="852068" y="249986"/>
                </a:lnTo>
                <a:lnTo>
                  <a:pt x="854316" y="246176"/>
                </a:lnTo>
                <a:lnTo>
                  <a:pt x="861822" y="233476"/>
                </a:lnTo>
                <a:lnTo>
                  <a:pt x="862418" y="232206"/>
                </a:lnTo>
                <a:lnTo>
                  <a:pt x="865949" y="224586"/>
                </a:lnTo>
                <a:lnTo>
                  <a:pt x="873036" y="209346"/>
                </a:lnTo>
                <a:lnTo>
                  <a:pt x="889825" y="164896"/>
                </a:lnTo>
                <a:lnTo>
                  <a:pt x="905789" y="110286"/>
                </a:lnTo>
                <a:lnTo>
                  <a:pt x="912304" y="70916"/>
                </a:lnTo>
                <a:lnTo>
                  <a:pt x="915250" y="53136"/>
                </a:lnTo>
                <a:close/>
              </a:path>
              <a:path w="1697989" h="522604">
                <a:moveTo>
                  <a:pt x="1159103" y="1130"/>
                </a:moveTo>
                <a:lnTo>
                  <a:pt x="1027874" y="1130"/>
                </a:lnTo>
                <a:lnTo>
                  <a:pt x="1027874" y="157683"/>
                </a:lnTo>
                <a:lnTo>
                  <a:pt x="1019225" y="163080"/>
                </a:lnTo>
                <a:lnTo>
                  <a:pt x="1009650" y="167005"/>
                </a:lnTo>
                <a:lnTo>
                  <a:pt x="999782" y="169633"/>
                </a:lnTo>
                <a:lnTo>
                  <a:pt x="990244" y="171183"/>
                </a:lnTo>
                <a:lnTo>
                  <a:pt x="982865" y="146646"/>
                </a:lnTo>
                <a:lnTo>
                  <a:pt x="995045" y="145135"/>
                </a:lnTo>
                <a:lnTo>
                  <a:pt x="1008608" y="144475"/>
                </a:lnTo>
                <a:lnTo>
                  <a:pt x="1020546" y="147662"/>
                </a:lnTo>
                <a:lnTo>
                  <a:pt x="1027874" y="157683"/>
                </a:lnTo>
                <a:lnTo>
                  <a:pt x="1027874" y="1130"/>
                </a:lnTo>
                <a:lnTo>
                  <a:pt x="1011986" y="1130"/>
                </a:lnTo>
                <a:lnTo>
                  <a:pt x="1011986" y="119583"/>
                </a:lnTo>
                <a:lnTo>
                  <a:pt x="1011986" y="129057"/>
                </a:lnTo>
                <a:lnTo>
                  <a:pt x="985939" y="129057"/>
                </a:lnTo>
                <a:lnTo>
                  <a:pt x="985939" y="119583"/>
                </a:lnTo>
                <a:lnTo>
                  <a:pt x="1011986" y="119583"/>
                </a:lnTo>
                <a:lnTo>
                  <a:pt x="1011986" y="1130"/>
                </a:lnTo>
                <a:lnTo>
                  <a:pt x="988910" y="1130"/>
                </a:lnTo>
                <a:lnTo>
                  <a:pt x="984542" y="29730"/>
                </a:lnTo>
                <a:lnTo>
                  <a:pt x="975118" y="57670"/>
                </a:lnTo>
                <a:lnTo>
                  <a:pt x="965733" y="78879"/>
                </a:lnTo>
                <a:lnTo>
                  <a:pt x="961478" y="87299"/>
                </a:lnTo>
                <a:lnTo>
                  <a:pt x="972578" y="87464"/>
                </a:lnTo>
                <a:lnTo>
                  <a:pt x="983449" y="88468"/>
                </a:lnTo>
                <a:lnTo>
                  <a:pt x="993978" y="90665"/>
                </a:lnTo>
                <a:lnTo>
                  <a:pt x="1004112" y="94449"/>
                </a:lnTo>
                <a:lnTo>
                  <a:pt x="1004112" y="103974"/>
                </a:lnTo>
                <a:lnTo>
                  <a:pt x="993609" y="101688"/>
                </a:lnTo>
                <a:lnTo>
                  <a:pt x="983005" y="99961"/>
                </a:lnTo>
                <a:lnTo>
                  <a:pt x="972286" y="98717"/>
                </a:lnTo>
                <a:lnTo>
                  <a:pt x="961478" y="97878"/>
                </a:lnTo>
                <a:lnTo>
                  <a:pt x="961478" y="245135"/>
                </a:lnTo>
                <a:lnTo>
                  <a:pt x="980262" y="245135"/>
                </a:lnTo>
                <a:lnTo>
                  <a:pt x="981354" y="248615"/>
                </a:lnTo>
                <a:lnTo>
                  <a:pt x="984694" y="250494"/>
                </a:lnTo>
                <a:lnTo>
                  <a:pt x="983970" y="254749"/>
                </a:lnTo>
                <a:lnTo>
                  <a:pt x="980262" y="261797"/>
                </a:lnTo>
                <a:lnTo>
                  <a:pt x="961478" y="261797"/>
                </a:lnTo>
                <a:lnTo>
                  <a:pt x="961478" y="279704"/>
                </a:lnTo>
                <a:lnTo>
                  <a:pt x="967752" y="280022"/>
                </a:lnTo>
                <a:lnTo>
                  <a:pt x="974534" y="281762"/>
                </a:lnTo>
                <a:lnTo>
                  <a:pt x="980262" y="280111"/>
                </a:lnTo>
                <a:lnTo>
                  <a:pt x="980897" y="281762"/>
                </a:lnTo>
                <a:lnTo>
                  <a:pt x="981494" y="282498"/>
                </a:lnTo>
                <a:lnTo>
                  <a:pt x="987742" y="285178"/>
                </a:lnTo>
                <a:lnTo>
                  <a:pt x="993711" y="289026"/>
                </a:lnTo>
                <a:lnTo>
                  <a:pt x="1000074" y="291401"/>
                </a:lnTo>
                <a:lnTo>
                  <a:pt x="1007541" y="289687"/>
                </a:lnTo>
                <a:lnTo>
                  <a:pt x="1007541" y="299161"/>
                </a:lnTo>
                <a:lnTo>
                  <a:pt x="983970" y="299161"/>
                </a:lnTo>
                <a:lnTo>
                  <a:pt x="979157" y="298107"/>
                </a:lnTo>
                <a:lnTo>
                  <a:pt x="978395" y="297192"/>
                </a:lnTo>
                <a:lnTo>
                  <a:pt x="976185" y="294538"/>
                </a:lnTo>
                <a:lnTo>
                  <a:pt x="971562" y="296418"/>
                </a:lnTo>
                <a:lnTo>
                  <a:pt x="966520" y="297192"/>
                </a:lnTo>
                <a:lnTo>
                  <a:pt x="961478" y="296468"/>
                </a:lnTo>
                <a:lnTo>
                  <a:pt x="961478" y="310019"/>
                </a:lnTo>
                <a:lnTo>
                  <a:pt x="973378" y="307809"/>
                </a:lnTo>
                <a:lnTo>
                  <a:pt x="986091" y="308394"/>
                </a:lnTo>
                <a:lnTo>
                  <a:pt x="998702" y="310159"/>
                </a:lnTo>
                <a:lnTo>
                  <a:pt x="1010297" y="311429"/>
                </a:lnTo>
                <a:lnTo>
                  <a:pt x="1011948" y="315010"/>
                </a:lnTo>
                <a:lnTo>
                  <a:pt x="1015238" y="316788"/>
                </a:lnTo>
                <a:lnTo>
                  <a:pt x="1014145" y="321144"/>
                </a:lnTo>
                <a:lnTo>
                  <a:pt x="1010297" y="328053"/>
                </a:lnTo>
                <a:lnTo>
                  <a:pt x="1003795" y="326542"/>
                </a:lnTo>
                <a:lnTo>
                  <a:pt x="1003795" y="371690"/>
                </a:lnTo>
                <a:lnTo>
                  <a:pt x="1003795" y="381215"/>
                </a:lnTo>
                <a:lnTo>
                  <a:pt x="969860" y="381215"/>
                </a:lnTo>
                <a:lnTo>
                  <a:pt x="969860" y="371690"/>
                </a:lnTo>
                <a:lnTo>
                  <a:pt x="1003795" y="371690"/>
                </a:lnTo>
                <a:lnTo>
                  <a:pt x="1003795" y="326542"/>
                </a:lnTo>
                <a:lnTo>
                  <a:pt x="998550" y="325323"/>
                </a:lnTo>
                <a:lnTo>
                  <a:pt x="986104" y="324523"/>
                </a:lnTo>
                <a:lnTo>
                  <a:pt x="973556" y="324446"/>
                </a:lnTo>
                <a:lnTo>
                  <a:pt x="961478" y="323888"/>
                </a:lnTo>
                <a:lnTo>
                  <a:pt x="961478" y="437857"/>
                </a:lnTo>
                <a:lnTo>
                  <a:pt x="966838" y="438861"/>
                </a:lnTo>
                <a:lnTo>
                  <a:pt x="972197" y="440372"/>
                </a:lnTo>
                <a:lnTo>
                  <a:pt x="976414" y="441375"/>
                </a:lnTo>
                <a:lnTo>
                  <a:pt x="977963" y="445731"/>
                </a:lnTo>
                <a:lnTo>
                  <a:pt x="982497" y="448335"/>
                </a:lnTo>
                <a:lnTo>
                  <a:pt x="982497" y="453517"/>
                </a:lnTo>
                <a:lnTo>
                  <a:pt x="976680" y="456996"/>
                </a:lnTo>
                <a:lnTo>
                  <a:pt x="969086" y="457822"/>
                </a:lnTo>
                <a:lnTo>
                  <a:pt x="961478" y="456311"/>
                </a:lnTo>
                <a:lnTo>
                  <a:pt x="961478" y="520001"/>
                </a:lnTo>
                <a:lnTo>
                  <a:pt x="1159103" y="520001"/>
                </a:lnTo>
                <a:lnTo>
                  <a:pt x="1159103" y="504405"/>
                </a:lnTo>
                <a:lnTo>
                  <a:pt x="1159103" y="502932"/>
                </a:lnTo>
                <a:lnTo>
                  <a:pt x="1159103" y="472795"/>
                </a:lnTo>
                <a:lnTo>
                  <a:pt x="1159103" y="457822"/>
                </a:lnTo>
                <a:lnTo>
                  <a:pt x="1159103" y="457631"/>
                </a:lnTo>
                <a:lnTo>
                  <a:pt x="1159103" y="456311"/>
                </a:lnTo>
                <a:lnTo>
                  <a:pt x="1151699" y="457263"/>
                </a:lnTo>
                <a:lnTo>
                  <a:pt x="1142377" y="457631"/>
                </a:lnTo>
                <a:lnTo>
                  <a:pt x="1133373" y="457073"/>
                </a:lnTo>
                <a:lnTo>
                  <a:pt x="1126959" y="455256"/>
                </a:lnTo>
                <a:lnTo>
                  <a:pt x="1127213" y="454482"/>
                </a:lnTo>
                <a:lnTo>
                  <a:pt x="1130122" y="445947"/>
                </a:lnTo>
                <a:lnTo>
                  <a:pt x="1137500" y="430530"/>
                </a:lnTo>
                <a:lnTo>
                  <a:pt x="1145882" y="415912"/>
                </a:lnTo>
                <a:lnTo>
                  <a:pt x="1152105" y="409016"/>
                </a:lnTo>
                <a:lnTo>
                  <a:pt x="1153045" y="397484"/>
                </a:lnTo>
                <a:lnTo>
                  <a:pt x="1154379" y="381215"/>
                </a:lnTo>
                <a:lnTo>
                  <a:pt x="1155166" y="371690"/>
                </a:lnTo>
                <a:lnTo>
                  <a:pt x="1155915" y="362559"/>
                </a:lnTo>
                <a:lnTo>
                  <a:pt x="1155966" y="361988"/>
                </a:lnTo>
                <a:lnTo>
                  <a:pt x="1158151" y="335330"/>
                </a:lnTo>
                <a:lnTo>
                  <a:pt x="1158760" y="328053"/>
                </a:lnTo>
                <a:lnTo>
                  <a:pt x="1159103" y="323888"/>
                </a:lnTo>
                <a:lnTo>
                  <a:pt x="1147038" y="324446"/>
                </a:lnTo>
                <a:lnTo>
                  <a:pt x="1134529" y="324523"/>
                </a:lnTo>
                <a:lnTo>
                  <a:pt x="1122121" y="325323"/>
                </a:lnTo>
                <a:lnTo>
                  <a:pt x="1118260" y="326224"/>
                </a:lnTo>
                <a:lnTo>
                  <a:pt x="1118260" y="489877"/>
                </a:lnTo>
                <a:lnTo>
                  <a:pt x="1107859" y="502475"/>
                </a:lnTo>
                <a:lnTo>
                  <a:pt x="1095298" y="502932"/>
                </a:lnTo>
                <a:lnTo>
                  <a:pt x="1082128" y="496862"/>
                </a:lnTo>
                <a:lnTo>
                  <a:pt x="1069911" y="489877"/>
                </a:lnTo>
                <a:lnTo>
                  <a:pt x="1061034" y="492201"/>
                </a:lnTo>
                <a:lnTo>
                  <a:pt x="1052690" y="500278"/>
                </a:lnTo>
                <a:lnTo>
                  <a:pt x="1044486" y="504405"/>
                </a:lnTo>
                <a:lnTo>
                  <a:pt x="1036027" y="494868"/>
                </a:lnTo>
                <a:lnTo>
                  <a:pt x="1035481" y="488543"/>
                </a:lnTo>
                <a:lnTo>
                  <a:pt x="1038821" y="486067"/>
                </a:lnTo>
                <a:lnTo>
                  <a:pt x="1039964" y="481076"/>
                </a:lnTo>
                <a:lnTo>
                  <a:pt x="1060437" y="472795"/>
                </a:lnTo>
                <a:lnTo>
                  <a:pt x="1080719" y="473773"/>
                </a:lnTo>
                <a:lnTo>
                  <a:pt x="1100201" y="480606"/>
                </a:lnTo>
                <a:lnTo>
                  <a:pt x="1118260" y="489877"/>
                </a:lnTo>
                <a:lnTo>
                  <a:pt x="1118260" y="326224"/>
                </a:lnTo>
                <a:lnTo>
                  <a:pt x="1110386" y="328053"/>
                </a:lnTo>
                <a:lnTo>
                  <a:pt x="1106538" y="321144"/>
                </a:lnTo>
                <a:lnTo>
                  <a:pt x="1105535" y="316788"/>
                </a:lnTo>
                <a:lnTo>
                  <a:pt x="1108824" y="315010"/>
                </a:lnTo>
                <a:lnTo>
                  <a:pt x="1110386" y="311429"/>
                </a:lnTo>
                <a:lnTo>
                  <a:pt x="1122019" y="310159"/>
                </a:lnTo>
                <a:lnTo>
                  <a:pt x="1134630" y="308394"/>
                </a:lnTo>
                <a:lnTo>
                  <a:pt x="1147305" y="307809"/>
                </a:lnTo>
                <a:lnTo>
                  <a:pt x="1159103" y="310019"/>
                </a:lnTo>
                <a:lnTo>
                  <a:pt x="1159103" y="307809"/>
                </a:lnTo>
                <a:lnTo>
                  <a:pt x="1159103" y="299161"/>
                </a:lnTo>
                <a:lnTo>
                  <a:pt x="1159103" y="297472"/>
                </a:lnTo>
                <a:lnTo>
                  <a:pt x="1159103" y="296468"/>
                </a:lnTo>
                <a:lnTo>
                  <a:pt x="1150950" y="297472"/>
                </a:lnTo>
                <a:lnTo>
                  <a:pt x="1142390" y="295313"/>
                </a:lnTo>
                <a:lnTo>
                  <a:pt x="1136573" y="289687"/>
                </a:lnTo>
                <a:lnTo>
                  <a:pt x="1135976" y="285242"/>
                </a:lnTo>
                <a:lnTo>
                  <a:pt x="1139329" y="283552"/>
                </a:lnTo>
                <a:lnTo>
                  <a:pt x="1140472" y="280111"/>
                </a:lnTo>
                <a:lnTo>
                  <a:pt x="1146149" y="281762"/>
                </a:lnTo>
                <a:lnTo>
                  <a:pt x="1152525" y="280111"/>
                </a:lnTo>
                <a:lnTo>
                  <a:pt x="1152880" y="280022"/>
                </a:lnTo>
                <a:lnTo>
                  <a:pt x="1159103" y="279704"/>
                </a:lnTo>
                <a:lnTo>
                  <a:pt x="1159103" y="265734"/>
                </a:lnTo>
                <a:lnTo>
                  <a:pt x="1159103" y="261797"/>
                </a:lnTo>
                <a:lnTo>
                  <a:pt x="1140472" y="261797"/>
                </a:lnTo>
                <a:lnTo>
                  <a:pt x="1136573" y="254749"/>
                </a:lnTo>
                <a:lnTo>
                  <a:pt x="1135976" y="250494"/>
                </a:lnTo>
                <a:lnTo>
                  <a:pt x="1139329" y="248615"/>
                </a:lnTo>
                <a:lnTo>
                  <a:pt x="1139685" y="247510"/>
                </a:lnTo>
                <a:lnTo>
                  <a:pt x="1140472" y="245135"/>
                </a:lnTo>
                <a:lnTo>
                  <a:pt x="1159103" y="245135"/>
                </a:lnTo>
                <a:lnTo>
                  <a:pt x="1159103" y="218033"/>
                </a:lnTo>
                <a:lnTo>
                  <a:pt x="1159103" y="97878"/>
                </a:lnTo>
                <a:lnTo>
                  <a:pt x="1148334" y="98717"/>
                </a:lnTo>
                <a:lnTo>
                  <a:pt x="1146238" y="98971"/>
                </a:lnTo>
                <a:lnTo>
                  <a:pt x="1146238" y="139598"/>
                </a:lnTo>
                <a:lnTo>
                  <a:pt x="1146238" y="168986"/>
                </a:lnTo>
                <a:lnTo>
                  <a:pt x="1135583" y="168859"/>
                </a:lnTo>
                <a:lnTo>
                  <a:pt x="1124546" y="169468"/>
                </a:lnTo>
                <a:lnTo>
                  <a:pt x="1113828" y="168656"/>
                </a:lnTo>
                <a:lnTo>
                  <a:pt x="1104163" y="164274"/>
                </a:lnTo>
                <a:lnTo>
                  <a:pt x="1111300" y="152069"/>
                </a:lnTo>
                <a:lnTo>
                  <a:pt x="1115212" y="149796"/>
                </a:lnTo>
                <a:lnTo>
                  <a:pt x="1122299" y="145681"/>
                </a:lnTo>
                <a:lnTo>
                  <a:pt x="1134732" y="142417"/>
                </a:lnTo>
                <a:lnTo>
                  <a:pt x="1146238" y="139598"/>
                </a:lnTo>
                <a:lnTo>
                  <a:pt x="1146238" y="98971"/>
                </a:lnTo>
                <a:lnTo>
                  <a:pt x="1137602" y="99961"/>
                </a:lnTo>
                <a:lnTo>
                  <a:pt x="1126985" y="101688"/>
                </a:lnTo>
                <a:lnTo>
                  <a:pt x="1116571" y="103974"/>
                </a:lnTo>
                <a:lnTo>
                  <a:pt x="1116571" y="102044"/>
                </a:lnTo>
                <a:lnTo>
                  <a:pt x="1116571" y="94449"/>
                </a:lnTo>
                <a:lnTo>
                  <a:pt x="1126680" y="90665"/>
                </a:lnTo>
                <a:lnTo>
                  <a:pt x="1137234" y="88468"/>
                </a:lnTo>
                <a:lnTo>
                  <a:pt x="1148080" y="87464"/>
                </a:lnTo>
                <a:lnTo>
                  <a:pt x="1159103" y="87299"/>
                </a:lnTo>
                <a:lnTo>
                  <a:pt x="1159103" y="76022"/>
                </a:lnTo>
                <a:lnTo>
                  <a:pt x="1159103" y="58318"/>
                </a:lnTo>
                <a:lnTo>
                  <a:pt x="1132814" y="56565"/>
                </a:lnTo>
                <a:lnTo>
                  <a:pt x="1090422" y="52895"/>
                </a:lnTo>
                <a:lnTo>
                  <a:pt x="1090422" y="247510"/>
                </a:lnTo>
                <a:lnTo>
                  <a:pt x="1090422" y="265734"/>
                </a:lnTo>
                <a:lnTo>
                  <a:pt x="1088504" y="265734"/>
                </a:lnTo>
                <a:lnTo>
                  <a:pt x="1088504" y="399211"/>
                </a:lnTo>
                <a:lnTo>
                  <a:pt x="1088504" y="422198"/>
                </a:lnTo>
                <a:lnTo>
                  <a:pt x="1065885" y="433260"/>
                </a:lnTo>
                <a:lnTo>
                  <a:pt x="1043432" y="446239"/>
                </a:lnTo>
                <a:lnTo>
                  <a:pt x="1020432" y="454482"/>
                </a:lnTo>
                <a:lnTo>
                  <a:pt x="996238" y="451358"/>
                </a:lnTo>
                <a:lnTo>
                  <a:pt x="996238" y="430530"/>
                </a:lnTo>
                <a:lnTo>
                  <a:pt x="1006551" y="429399"/>
                </a:lnTo>
                <a:lnTo>
                  <a:pt x="1017079" y="430809"/>
                </a:lnTo>
                <a:lnTo>
                  <a:pt x="1021994" y="429399"/>
                </a:lnTo>
                <a:lnTo>
                  <a:pt x="1027201" y="427913"/>
                </a:lnTo>
                <a:lnTo>
                  <a:pt x="1036345" y="413867"/>
                </a:lnTo>
                <a:lnTo>
                  <a:pt x="1049566" y="411048"/>
                </a:lnTo>
                <a:lnTo>
                  <a:pt x="1062215" y="403504"/>
                </a:lnTo>
                <a:lnTo>
                  <a:pt x="1074966" y="397484"/>
                </a:lnTo>
                <a:lnTo>
                  <a:pt x="1088504" y="399211"/>
                </a:lnTo>
                <a:lnTo>
                  <a:pt x="1088504" y="265734"/>
                </a:lnTo>
                <a:lnTo>
                  <a:pt x="1080757" y="265734"/>
                </a:lnTo>
                <a:lnTo>
                  <a:pt x="1080757" y="335330"/>
                </a:lnTo>
                <a:lnTo>
                  <a:pt x="1080757" y="361988"/>
                </a:lnTo>
                <a:lnTo>
                  <a:pt x="1073924" y="361937"/>
                </a:lnTo>
                <a:lnTo>
                  <a:pt x="1066787" y="362559"/>
                </a:lnTo>
                <a:lnTo>
                  <a:pt x="1060043" y="361772"/>
                </a:lnTo>
                <a:lnTo>
                  <a:pt x="1054430" y="357543"/>
                </a:lnTo>
                <a:lnTo>
                  <a:pt x="1058062" y="345808"/>
                </a:lnTo>
                <a:lnTo>
                  <a:pt x="1065034" y="339839"/>
                </a:lnTo>
                <a:lnTo>
                  <a:pt x="1073277" y="337172"/>
                </a:lnTo>
                <a:lnTo>
                  <a:pt x="1080757" y="335330"/>
                </a:lnTo>
                <a:lnTo>
                  <a:pt x="1080757" y="265734"/>
                </a:lnTo>
                <a:lnTo>
                  <a:pt x="1040879" y="265734"/>
                </a:lnTo>
                <a:lnTo>
                  <a:pt x="1040879" y="247510"/>
                </a:lnTo>
                <a:lnTo>
                  <a:pt x="1090422" y="247510"/>
                </a:lnTo>
                <a:lnTo>
                  <a:pt x="1090422" y="52895"/>
                </a:lnTo>
                <a:lnTo>
                  <a:pt x="1080096" y="51993"/>
                </a:lnTo>
                <a:lnTo>
                  <a:pt x="1080096" y="136994"/>
                </a:lnTo>
                <a:lnTo>
                  <a:pt x="1078064" y="148475"/>
                </a:lnTo>
                <a:lnTo>
                  <a:pt x="1071740" y="149796"/>
                </a:lnTo>
                <a:lnTo>
                  <a:pt x="1065898" y="144754"/>
                </a:lnTo>
                <a:lnTo>
                  <a:pt x="1065669" y="144475"/>
                </a:lnTo>
                <a:lnTo>
                  <a:pt x="1060157" y="137744"/>
                </a:lnTo>
                <a:lnTo>
                  <a:pt x="1054163" y="133184"/>
                </a:lnTo>
                <a:lnTo>
                  <a:pt x="1058113" y="129057"/>
                </a:lnTo>
                <a:lnTo>
                  <a:pt x="1063688" y="123240"/>
                </a:lnTo>
                <a:lnTo>
                  <a:pt x="1070013" y="126619"/>
                </a:lnTo>
                <a:lnTo>
                  <a:pt x="1076452" y="130467"/>
                </a:lnTo>
                <a:lnTo>
                  <a:pt x="1080096" y="136994"/>
                </a:lnTo>
                <a:lnTo>
                  <a:pt x="1080096" y="51993"/>
                </a:lnTo>
                <a:lnTo>
                  <a:pt x="1062443" y="50469"/>
                </a:lnTo>
                <a:lnTo>
                  <a:pt x="1062443" y="85877"/>
                </a:lnTo>
                <a:lnTo>
                  <a:pt x="1048029" y="102044"/>
                </a:lnTo>
                <a:lnTo>
                  <a:pt x="1043152" y="99237"/>
                </a:lnTo>
                <a:lnTo>
                  <a:pt x="1037805" y="92544"/>
                </a:lnTo>
                <a:lnTo>
                  <a:pt x="1033221" y="84543"/>
                </a:lnTo>
                <a:lnTo>
                  <a:pt x="1032040" y="81483"/>
                </a:lnTo>
                <a:lnTo>
                  <a:pt x="1032040" y="213766"/>
                </a:lnTo>
                <a:lnTo>
                  <a:pt x="1018489" y="216674"/>
                </a:lnTo>
                <a:lnTo>
                  <a:pt x="1004214" y="218033"/>
                </a:lnTo>
                <a:lnTo>
                  <a:pt x="990219" y="216649"/>
                </a:lnTo>
                <a:lnTo>
                  <a:pt x="977557" y="211302"/>
                </a:lnTo>
                <a:lnTo>
                  <a:pt x="985266" y="202742"/>
                </a:lnTo>
                <a:lnTo>
                  <a:pt x="995540" y="200837"/>
                </a:lnTo>
                <a:lnTo>
                  <a:pt x="1006817" y="201726"/>
                </a:lnTo>
                <a:lnTo>
                  <a:pt x="1017524" y="201549"/>
                </a:lnTo>
                <a:lnTo>
                  <a:pt x="1021626" y="204228"/>
                </a:lnTo>
                <a:lnTo>
                  <a:pt x="1026274" y="205079"/>
                </a:lnTo>
                <a:lnTo>
                  <a:pt x="1030173" y="207213"/>
                </a:lnTo>
                <a:lnTo>
                  <a:pt x="1032040" y="213766"/>
                </a:lnTo>
                <a:lnTo>
                  <a:pt x="1032040" y="81483"/>
                </a:lnTo>
                <a:lnTo>
                  <a:pt x="1030630" y="77825"/>
                </a:lnTo>
                <a:lnTo>
                  <a:pt x="1037170" y="76022"/>
                </a:lnTo>
                <a:lnTo>
                  <a:pt x="1047356" y="77609"/>
                </a:lnTo>
                <a:lnTo>
                  <a:pt x="1057135" y="81318"/>
                </a:lnTo>
                <a:lnTo>
                  <a:pt x="1062443" y="85877"/>
                </a:lnTo>
                <a:lnTo>
                  <a:pt x="1062443" y="50469"/>
                </a:lnTo>
                <a:lnTo>
                  <a:pt x="1055992" y="49898"/>
                </a:lnTo>
                <a:lnTo>
                  <a:pt x="1049172" y="47345"/>
                </a:lnTo>
                <a:lnTo>
                  <a:pt x="1041895" y="45402"/>
                </a:lnTo>
                <a:lnTo>
                  <a:pt x="1035113" y="42659"/>
                </a:lnTo>
                <a:lnTo>
                  <a:pt x="1029804" y="37668"/>
                </a:lnTo>
                <a:lnTo>
                  <a:pt x="1032040" y="31623"/>
                </a:lnTo>
                <a:lnTo>
                  <a:pt x="1036027" y="30708"/>
                </a:lnTo>
                <a:lnTo>
                  <a:pt x="1039964" y="30708"/>
                </a:lnTo>
                <a:lnTo>
                  <a:pt x="1069009" y="36944"/>
                </a:lnTo>
                <a:lnTo>
                  <a:pt x="1098638" y="41529"/>
                </a:lnTo>
                <a:lnTo>
                  <a:pt x="1128712" y="44627"/>
                </a:lnTo>
                <a:lnTo>
                  <a:pt x="1159103" y="46456"/>
                </a:lnTo>
                <a:lnTo>
                  <a:pt x="1159103" y="30708"/>
                </a:lnTo>
                <a:lnTo>
                  <a:pt x="1159103" y="1130"/>
                </a:lnTo>
                <a:close/>
              </a:path>
              <a:path w="1697989" h="522604">
                <a:moveTo>
                  <a:pt x="1697812" y="277380"/>
                </a:moveTo>
                <a:lnTo>
                  <a:pt x="1696745" y="271754"/>
                </a:lnTo>
                <a:lnTo>
                  <a:pt x="1694586" y="260337"/>
                </a:lnTo>
                <a:lnTo>
                  <a:pt x="1691474" y="243903"/>
                </a:lnTo>
                <a:lnTo>
                  <a:pt x="1691436" y="239052"/>
                </a:lnTo>
                <a:lnTo>
                  <a:pt x="1691195" y="210121"/>
                </a:lnTo>
                <a:lnTo>
                  <a:pt x="1691322" y="191947"/>
                </a:lnTo>
                <a:lnTo>
                  <a:pt x="1691678" y="180581"/>
                </a:lnTo>
                <a:lnTo>
                  <a:pt x="1692605" y="150596"/>
                </a:lnTo>
                <a:lnTo>
                  <a:pt x="1692656" y="145376"/>
                </a:lnTo>
                <a:lnTo>
                  <a:pt x="1692452" y="124510"/>
                </a:lnTo>
                <a:lnTo>
                  <a:pt x="1692414" y="121056"/>
                </a:lnTo>
                <a:lnTo>
                  <a:pt x="1692414" y="120700"/>
                </a:lnTo>
                <a:lnTo>
                  <a:pt x="1689074" y="75768"/>
                </a:lnTo>
                <a:lnTo>
                  <a:pt x="1668856" y="17462"/>
                </a:lnTo>
                <a:lnTo>
                  <a:pt x="1658734" y="11772"/>
                </a:lnTo>
                <a:lnTo>
                  <a:pt x="1658734" y="215684"/>
                </a:lnTo>
                <a:lnTo>
                  <a:pt x="1658734" y="215811"/>
                </a:lnTo>
                <a:lnTo>
                  <a:pt x="1655356" y="230111"/>
                </a:lnTo>
                <a:lnTo>
                  <a:pt x="1638655" y="239052"/>
                </a:lnTo>
                <a:lnTo>
                  <a:pt x="1629587" y="237998"/>
                </a:lnTo>
                <a:lnTo>
                  <a:pt x="1624736" y="236842"/>
                </a:lnTo>
                <a:lnTo>
                  <a:pt x="1624736" y="413550"/>
                </a:lnTo>
                <a:lnTo>
                  <a:pt x="1615706" y="419620"/>
                </a:lnTo>
                <a:lnTo>
                  <a:pt x="1602016" y="422071"/>
                </a:lnTo>
                <a:lnTo>
                  <a:pt x="1588122" y="424014"/>
                </a:lnTo>
                <a:lnTo>
                  <a:pt x="1578483" y="428574"/>
                </a:lnTo>
                <a:lnTo>
                  <a:pt x="1572437" y="443344"/>
                </a:lnTo>
                <a:lnTo>
                  <a:pt x="1567522" y="462178"/>
                </a:lnTo>
                <a:lnTo>
                  <a:pt x="1559788" y="473608"/>
                </a:lnTo>
                <a:lnTo>
                  <a:pt x="1545297" y="466166"/>
                </a:lnTo>
                <a:lnTo>
                  <a:pt x="1535353" y="415899"/>
                </a:lnTo>
                <a:lnTo>
                  <a:pt x="1540611" y="370598"/>
                </a:lnTo>
                <a:lnTo>
                  <a:pt x="1552155" y="326783"/>
                </a:lnTo>
                <a:lnTo>
                  <a:pt x="1561084" y="281038"/>
                </a:lnTo>
                <a:lnTo>
                  <a:pt x="1573199" y="270040"/>
                </a:lnTo>
                <a:lnTo>
                  <a:pt x="1585061" y="263144"/>
                </a:lnTo>
                <a:lnTo>
                  <a:pt x="1595818" y="260337"/>
                </a:lnTo>
                <a:lnTo>
                  <a:pt x="1604581" y="261632"/>
                </a:lnTo>
                <a:lnTo>
                  <a:pt x="1608124" y="266941"/>
                </a:lnTo>
                <a:lnTo>
                  <a:pt x="1613700" y="278155"/>
                </a:lnTo>
                <a:lnTo>
                  <a:pt x="1619224" y="289344"/>
                </a:lnTo>
                <a:lnTo>
                  <a:pt x="1622628" y="294640"/>
                </a:lnTo>
                <a:lnTo>
                  <a:pt x="1620634" y="321500"/>
                </a:lnTo>
                <a:lnTo>
                  <a:pt x="1615198" y="343242"/>
                </a:lnTo>
                <a:lnTo>
                  <a:pt x="1613992" y="370408"/>
                </a:lnTo>
                <a:lnTo>
                  <a:pt x="1624736" y="413550"/>
                </a:lnTo>
                <a:lnTo>
                  <a:pt x="1624736" y="236842"/>
                </a:lnTo>
                <a:lnTo>
                  <a:pt x="1618983" y="235470"/>
                </a:lnTo>
                <a:lnTo>
                  <a:pt x="1615795" y="233743"/>
                </a:lnTo>
                <a:lnTo>
                  <a:pt x="1609852" y="230505"/>
                </a:lnTo>
                <a:lnTo>
                  <a:pt x="1608429" y="227926"/>
                </a:lnTo>
                <a:lnTo>
                  <a:pt x="1605229" y="222110"/>
                </a:lnTo>
                <a:lnTo>
                  <a:pt x="1604314" y="210121"/>
                </a:lnTo>
                <a:lnTo>
                  <a:pt x="1607045" y="199021"/>
                </a:lnTo>
                <a:lnTo>
                  <a:pt x="1616519" y="191947"/>
                </a:lnTo>
                <a:lnTo>
                  <a:pt x="1635861" y="191985"/>
                </a:lnTo>
                <a:lnTo>
                  <a:pt x="1651393" y="201231"/>
                </a:lnTo>
                <a:lnTo>
                  <a:pt x="1658734" y="215684"/>
                </a:lnTo>
                <a:lnTo>
                  <a:pt x="1658734" y="11772"/>
                </a:lnTo>
                <a:lnTo>
                  <a:pt x="1638007" y="88"/>
                </a:lnTo>
                <a:lnTo>
                  <a:pt x="1630781" y="0"/>
                </a:lnTo>
                <a:lnTo>
                  <a:pt x="1624037" y="1727"/>
                </a:lnTo>
                <a:lnTo>
                  <a:pt x="1617687" y="4978"/>
                </a:lnTo>
                <a:lnTo>
                  <a:pt x="1611642" y="9423"/>
                </a:lnTo>
                <a:lnTo>
                  <a:pt x="1622806" y="19011"/>
                </a:lnTo>
                <a:lnTo>
                  <a:pt x="1632013" y="30378"/>
                </a:lnTo>
                <a:lnTo>
                  <a:pt x="1638731" y="43230"/>
                </a:lnTo>
                <a:lnTo>
                  <a:pt x="1642452" y="57277"/>
                </a:lnTo>
                <a:lnTo>
                  <a:pt x="1622666" y="75768"/>
                </a:lnTo>
                <a:lnTo>
                  <a:pt x="1597761" y="71691"/>
                </a:lnTo>
                <a:lnTo>
                  <a:pt x="1571193" y="61734"/>
                </a:lnTo>
                <a:lnTo>
                  <a:pt x="1563535" y="62001"/>
                </a:lnTo>
                <a:lnTo>
                  <a:pt x="1563535" y="207759"/>
                </a:lnTo>
                <a:lnTo>
                  <a:pt x="1562277" y="219049"/>
                </a:lnTo>
                <a:lnTo>
                  <a:pt x="1559648" y="225171"/>
                </a:lnTo>
                <a:lnTo>
                  <a:pt x="1554137" y="227609"/>
                </a:lnTo>
                <a:lnTo>
                  <a:pt x="1547126" y="227926"/>
                </a:lnTo>
                <a:lnTo>
                  <a:pt x="1540027" y="227698"/>
                </a:lnTo>
                <a:lnTo>
                  <a:pt x="1514995" y="196291"/>
                </a:lnTo>
                <a:lnTo>
                  <a:pt x="1514983" y="195872"/>
                </a:lnTo>
                <a:lnTo>
                  <a:pt x="1521129" y="190246"/>
                </a:lnTo>
                <a:lnTo>
                  <a:pt x="1561236" y="196202"/>
                </a:lnTo>
                <a:lnTo>
                  <a:pt x="1563535" y="207759"/>
                </a:lnTo>
                <a:lnTo>
                  <a:pt x="1563535" y="62001"/>
                </a:lnTo>
                <a:lnTo>
                  <a:pt x="1546440" y="62585"/>
                </a:lnTo>
                <a:lnTo>
                  <a:pt x="1546440" y="100863"/>
                </a:lnTo>
                <a:lnTo>
                  <a:pt x="1537512" y="108991"/>
                </a:lnTo>
                <a:lnTo>
                  <a:pt x="1528800" y="116319"/>
                </a:lnTo>
                <a:lnTo>
                  <a:pt x="1519123" y="120700"/>
                </a:lnTo>
                <a:lnTo>
                  <a:pt x="1507337" y="120002"/>
                </a:lnTo>
                <a:lnTo>
                  <a:pt x="1498968" y="111328"/>
                </a:lnTo>
                <a:lnTo>
                  <a:pt x="1491449" y="102831"/>
                </a:lnTo>
                <a:lnTo>
                  <a:pt x="1486954" y="93370"/>
                </a:lnTo>
                <a:lnTo>
                  <a:pt x="1487639" y="81813"/>
                </a:lnTo>
                <a:lnTo>
                  <a:pt x="1498028" y="69888"/>
                </a:lnTo>
                <a:lnTo>
                  <a:pt x="1511515" y="64998"/>
                </a:lnTo>
                <a:lnTo>
                  <a:pt x="1525981" y="62382"/>
                </a:lnTo>
                <a:lnTo>
                  <a:pt x="1539290" y="57277"/>
                </a:lnTo>
                <a:lnTo>
                  <a:pt x="1538884" y="56730"/>
                </a:lnTo>
                <a:lnTo>
                  <a:pt x="1538782" y="56527"/>
                </a:lnTo>
                <a:lnTo>
                  <a:pt x="1538605" y="56172"/>
                </a:lnTo>
                <a:lnTo>
                  <a:pt x="1538287" y="55626"/>
                </a:lnTo>
                <a:lnTo>
                  <a:pt x="1520520" y="43929"/>
                </a:lnTo>
                <a:lnTo>
                  <a:pt x="1516875" y="38849"/>
                </a:lnTo>
                <a:lnTo>
                  <a:pt x="1507248" y="25438"/>
                </a:lnTo>
                <a:lnTo>
                  <a:pt x="1502918" y="21132"/>
                </a:lnTo>
                <a:lnTo>
                  <a:pt x="1490040" y="8343"/>
                </a:lnTo>
                <a:lnTo>
                  <a:pt x="1478940" y="5524"/>
                </a:lnTo>
                <a:lnTo>
                  <a:pt x="1478940" y="168490"/>
                </a:lnTo>
                <a:lnTo>
                  <a:pt x="1473542" y="179730"/>
                </a:lnTo>
                <a:lnTo>
                  <a:pt x="1463560" y="189611"/>
                </a:lnTo>
                <a:lnTo>
                  <a:pt x="1449946" y="195884"/>
                </a:lnTo>
                <a:lnTo>
                  <a:pt x="1433664" y="196291"/>
                </a:lnTo>
                <a:lnTo>
                  <a:pt x="1427492" y="188429"/>
                </a:lnTo>
                <a:lnTo>
                  <a:pt x="1425092" y="178777"/>
                </a:lnTo>
                <a:lnTo>
                  <a:pt x="1424419" y="169456"/>
                </a:lnTo>
                <a:lnTo>
                  <a:pt x="1424355" y="168478"/>
                </a:lnTo>
                <a:lnTo>
                  <a:pt x="1423225" y="158699"/>
                </a:lnTo>
                <a:lnTo>
                  <a:pt x="1428940" y="152615"/>
                </a:lnTo>
                <a:lnTo>
                  <a:pt x="1439710" y="147929"/>
                </a:lnTo>
                <a:lnTo>
                  <a:pt x="1451991" y="145376"/>
                </a:lnTo>
                <a:lnTo>
                  <a:pt x="1462227" y="145694"/>
                </a:lnTo>
                <a:lnTo>
                  <a:pt x="1467192" y="150596"/>
                </a:lnTo>
                <a:lnTo>
                  <a:pt x="1473530" y="156108"/>
                </a:lnTo>
                <a:lnTo>
                  <a:pt x="1478394" y="162115"/>
                </a:lnTo>
                <a:lnTo>
                  <a:pt x="1478940" y="168490"/>
                </a:lnTo>
                <a:lnTo>
                  <a:pt x="1478940" y="5524"/>
                </a:lnTo>
                <a:lnTo>
                  <a:pt x="1460487" y="825"/>
                </a:lnTo>
                <a:lnTo>
                  <a:pt x="1426921" y="825"/>
                </a:lnTo>
                <a:lnTo>
                  <a:pt x="1426921" y="83261"/>
                </a:lnTo>
                <a:lnTo>
                  <a:pt x="1426794" y="95186"/>
                </a:lnTo>
                <a:lnTo>
                  <a:pt x="1425155" y="107911"/>
                </a:lnTo>
                <a:lnTo>
                  <a:pt x="1415630" y="115557"/>
                </a:lnTo>
                <a:lnTo>
                  <a:pt x="1403096" y="119481"/>
                </a:lnTo>
                <a:lnTo>
                  <a:pt x="1398536" y="120154"/>
                </a:lnTo>
                <a:lnTo>
                  <a:pt x="1398536" y="484073"/>
                </a:lnTo>
                <a:lnTo>
                  <a:pt x="1367536" y="445147"/>
                </a:lnTo>
                <a:lnTo>
                  <a:pt x="1367536" y="412775"/>
                </a:lnTo>
                <a:lnTo>
                  <a:pt x="1342999" y="389648"/>
                </a:lnTo>
                <a:lnTo>
                  <a:pt x="1332699" y="354901"/>
                </a:lnTo>
                <a:lnTo>
                  <a:pt x="1328051" y="314274"/>
                </a:lnTo>
                <a:lnTo>
                  <a:pt x="1330261" y="275145"/>
                </a:lnTo>
                <a:lnTo>
                  <a:pt x="1336509" y="242214"/>
                </a:lnTo>
                <a:lnTo>
                  <a:pt x="1343710" y="221030"/>
                </a:lnTo>
                <a:lnTo>
                  <a:pt x="1343774" y="220827"/>
                </a:lnTo>
                <a:lnTo>
                  <a:pt x="1344002" y="220192"/>
                </a:lnTo>
                <a:lnTo>
                  <a:pt x="1343545" y="220560"/>
                </a:lnTo>
                <a:lnTo>
                  <a:pt x="1343507" y="220687"/>
                </a:lnTo>
                <a:lnTo>
                  <a:pt x="1343088" y="220827"/>
                </a:lnTo>
                <a:lnTo>
                  <a:pt x="1335620" y="220345"/>
                </a:lnTo>
                <a:lnTo>
                  <a:pt x="1327505" y="221030"/>
                </a:lnTo>
                <a:lnTo>
                  <a:pt x="1320038" y="220103"/>
                </a:lnTo>
                <a:lnTo>
                  <a:pt x="1314564" y="214782"/>
                </a:lnTo>
                <a:lnTo>
                  <a:pt x="1317548" y="204152"/>
                </a:lnTo>
                <a:lnTo>
                  <a:pt x="1317650" y="190246"/>
                </a:lnTo>
                <a:lnTo>
                  <a:pt x="1318399" y="180162"/>
                </a:lnTo>
                <a:lnTo>
                  <a:pt x="1324406" y="170332"/>
                </a:lnTo>
                <a:lnTo>
                  <a:pt x="1333919" y="169456"/>
                </a:lnTo>
                <a:lnTo>
                  <a:pt x="1345806" y="169837"/>
                </a:lnTo>
                <a:lnTo>
                  <a:pt x="1357033" y="171881"/>
                </a:lnTo>
                <a:lnTo>
                  <a:pt x="1364564" y="175958"/>
                </a:lnTo>
                <a:lnTo>
                  <a:pt x="1363916" y="184937"/>
                </a:lnTo>
                <a:lnTo>
                  <a:pt x="1362519" y="194462"/>
                </a:lnTo>
                <a:lnTo>
                  <a:pt x="1359382" y="204152"/>
                </a:lnTo>
                <a:lnTo>
                  <a:pt x="1353616" y="213004"/>
                </a:lnTo>
                <a:lnTo>
                  <a:pt x="1361401" y="212191"/>
                </a:lnTo>
                <a:lnTo>
                  <a:pt x="1369161" y="213055"/>
                </a:lnTo>
                <a:lnTo>
                  <a:pt x="1376489" y="215811"/>
                </a:lnTo>
                <a:lnTo>
                  <a:pt x="1382839" y="220560"/>
                </a:lnTo>
                <a:lnTo>
                  <a:pt x="1382928" y="280263"/>
                </a:lnTo>
                <a:lnTo>
                  <a:pt x="1384985" y="330428"/>
                </a:lnTo>
                <a:lnTo>
                  <a:pt x="1388757" y="380352"/>
                </a:lnTo>
                <a:lnTo>
                  <a:pt x="1398536" y="484073"/>
                </a:lnTo>
                <a:lnTo>
                  <a:pt x="1398536" y="120154"/>
                </a:lnTo>
                <a:lnTo>
                  <a:pt x="1392402" y="121056"/>
                </a:lnTo>
                <a:lnTo>
                  <a:pt x="1383144" y="113372"/>
                </a:lnTo>
                <a:lnTo>
                  <a:pt x="1375181" y="101244"/>
                </a:lnTo>
                <a:lnTo>
                  <a:pt x="1370990" y="86639"/>
                </a:lnTo>
                <a:lnTo>
                  <a:pt x="1373085" y="71501"/>
                </a:lnTo>
                <a:lnTo>
                  <a:pt x="1379016" y="65303"/>
                </a:lnTo>
                <a:lnTo>
                  <a:pt x="1385316" y="59791"/>
                </a:lnTo>
                <a:lnTo>
                  <a:pt x="1392885" y="56527"/>
                </a:lnTo>
                <a:lnTo>
                  <a:pt x="1402613" y="57137"/>
                </a:lnTo>
                <a:lnTo>
                  <a:pt x="1410639" y="65938"/>
                </a:lnTo>
                <a:lnTo>
                  <a:pt x="1420139" y="74079"/>
                </a:lnTo>
                <a:lnTo>
                  <a:pt x="1426921" y="83261"/>
                </a:lnTo>
                <a:lnTo>
                  <a:pt x="1426921" y="825"/>
                </a:lnTo>
                <a:lnTo>
                  <a:pt x="1362329" y="825"/>
                </a:lnTo>
                <a:lnTo>
                  <a:pt x="1326400" y="12369"/>
                </a:lnTo>
                <a:lnTo>
                  <a:pt x="1325930" y="12484"/>
                </a:lnTo>
                <a:lnTo>
                  <a:pt x="1325930" y="74841"/>
                </a:lnTo>
                <a:lnTo>
                  <a:pt x="1324889" y="86131"/>
                </a:lnTo>
                <a:lnTo>
                  <a:pt x="1310030" y="94589"/>
                </a:lnTo>
                <a:lnTo>
                  <a:pt x="1307058" y="116751"/>
                </a:lnTo>
                <a:lnTo>
                  <a:pt x="1296492" y="124510"/>
                </a:lnTo>
                <a:lnTo>
                  <a:pt x="1282966" y="121119"/>
                </a:lnTo>
                <a:lnTo>
                  <a:pt x="1271117" y="109791"/>
                </a:lnTo>
                <a:lnTo>
                  <a:pt x="1259662" y="98348"/>
                </a:lnTo>
                <a:lnTo>
                  <a:pt x="1251432" y="85712"/>
                </a:lnTo>
                <a:lnTo>
                  <a:pt x="1247267" y="71691"/>
                </a:lnTo>
                <a:lnTo>
                  <a:pt x="1247267" y="69888"/>
                </a:lnTo>
                <a:lnTo>
                  <a:pt x="1247762" y="55359"/>
                </a:lnTo>
                <a:lnTo>
                  <a:pt x="1259827" y="42291"/>
                </a:lnTo>
                <a:lnTo>
                  <a:pt x="1277061" y="38849"/>
                </a:lnTo>
                <a:lnTo>
                  <a:pt x="1295095" y="42100"/>
                </a:lnTo>
                <a:lnTo>
                  <a:pt x="1309573" y="49085"/>
                </a:lnTo>
                <a:lnTo>
                  <a:pt x="1318907" y="62039"/>
                </a:lnTo>
                <a:lnTo>
                  <a:pt x="1325930" y="74841"/>
                </a:lnTo>
                <a:lnTo>
                  <a:pt x="1325930" y="12484"/>
                </a:lnTo>
                <a:lnTo>
                  <a:pt x="1287843" y="21132"/>
                </a:lnTo>
                <a:lnTo>
                  <a:pt x="1247990" y="19824"/>
                </a:lnTo>
                <a:lnTo>
                  <a:pt x="1208151" y="1143"/>
                </a:lnTo>
                <a:lnTo>
                  <a:pt x="1217955" y="65303"/>
                </a:lnTo>
                <a:lnTo>
                  <a:pt x="1218069" y="65938"/>
                </a:lnTo>
                <a:lnTo>
                  <a:pt x="1224546" y="87960"/>
                </a:lnTo>
                <a:lnTo>
                  <a:pt x="1224407" y="107276"/>
                </a:lnTo>
                <a:lnTo>
                  <a:pt x="1247533" y="127419"/>
                </a:lnTo>
                <a:lnTo>
                  <a:pt x="1223479" y="147929"/>
                </a:lnTo>
                <a:lnTo>
                  <a:pt x="1223454" y="148120"/>
                </a:lnTo>
                <a:lnTo>
                  <a:pt x="1231646" y="197751"/>
                </a:lnTo>
                <a:lnTo>
                  <a:pt x="1245196" y="201269"/>
                </a:lnTo>
                <a:lnTo>
                  <a:pt x="1257388" y="204990"/>
                </a:lnTo>
                <a:lnTo>
                  <a:pt x="1266342" y="210832"/>
                </a:lnTo>
                <a:lnTo>
                  <a:pt x="1269987" y="220192"/>
                </a:lnTo>
                <a:lnTo>
                  <a:pt x="1270101" y="221030"/>
                </a:lnTo>
                <a:lnTo>
                  <a:pt x="1265085" y="241693"/>
                </a:lnTo>
                <a:lnTo>
                  <a:pt x="1257020" y="263537"/>
                </a:lnTo>
                <a:lnTo>
                  <a:pt x="1249426" y="285546"/>
                </a:lnTo>
                <a:lnTo>
                  <a:pt x="1245743" y="307098"/>
                </a:lnTo>
                <a:lnTo>
                  <a:pt x="1248054" y="350151"/>
                </a:lnTo>
                <a:lnTo>
                  <a:pt x="1254290" y="413588"/>
                </a:lnTo>
                <a:lnTo>
                  <a:pt x="1260640" y="477012"/>
                </a:lnTo>
                <a:lnTo>
                  <a:pt x="1263332" y="520014"/>
                </a:lnTo>
                <a:lnTo>
                  <a:pt x="1326908" y="515531"/>
                </a:lnTo>
                <a:lnTo>
                  <a:pt x="1365250" y="511327"/>
                </a:lnTo>
                <a:lnTo>
                  <a:pt x="1390167" y="505358"/>
                </a:lnTo>
                <a:lnTo>
                  <a:pt x="1394104" y="507834"/>
                </a:lnTo>
                <a:lnTo>
                  <a:pt x="1411262" y="517512"/>
                </a:lnTo>
                <a:lnTo>
                  <a:pt x="1415161" y="520014"/>
                </a:lnTo>
                <a:lnTo>
                  <a:pt x="1439951" y="522147"/>
                </a:lnTo>
                <a:lnTo>
                  <a:pt x="1462620" y="519734"/>
                </a:lnTo>
                <a:lnTo>
                  <a:pt x="1477340" y="506374"/>
                </a:lnTo>
                <a:lnTo>
                  <a:pt x="1477378" y="505358"/>
                </a:lnTo>
                <a:lnTo>
                  <a:pt x="1478076" y="484073"/>
                </a:lnTo>
                <a:lnTo>
                  <a:pt x="1478356" y="475691"/>
                </a:lnTo>
                <a:lnTo>
                  <a:pt x="1455267" y="328663"/>
                </a:lnTo>
                <a:lnTo>
                  <a:pt x="1447584" y="282168"/>
                </a:lnTo>
                <a:lnTo>
                  <a:pt x="1458645" y="253276"/>
                </a:lnTo>
                <a:lnTo>
                  <a:pt x="1478000" y="238353"/>
                </a:lnTo>
                <a:lnTo>
                  <a:pt x="1495196" y="233743"/>
                </a:lnTo>
                <a:lnTo>
                  <a:pt x="1508480" y="245783"/>
                </a:lnTo>
                <a:lnTo>
                  <a:pt x="1505369" y="256895"/>
                </a:lnTo>
                <a:lnTo>
                  <a:pt x="1502981" y="267792"/>
                </a:lnTo>
                <a:lnTo>
                  <a:pt x="1501241" y="278485"/>
                </a:lnTo>
                <a:lnTo>
                  <a:pt x="1500047" y="289013"/>
                </a:lnTo>
                <a:lnTo>
                  <a:pt x="1503400" y="294640"/>
                </a:lnTo>
                <a:lnTo>
                  <a:pt x="1506143" y="300596"/>
                </a:lnTo>
                <a:lnTo>
                  <a:pt x="1504315" y="309981"/>
                </a:lnTo>
                <a:lnTo>
                  <a:pt x="1505458" y="318858"/>
                </a:lnTo>
                <a:lnTo>
                  <a:pt x="1503070" y="324078"/>
                </a:lnTo>
                <a:lnTo>
                  <a:pt x="1499730" y="327660"/>
                </a:lnTo>
                <a:lnTo>
                  <a:pt x="1507909" y="377418"/>
                </a:lnTo>
                <a:lnTo>
                  <a:pt x="1520774" y="425234"/>
                </a:lnTo>
                <a:lnTo>
                  <a:pt x="1532750" y="472465"/>
                </a:lnTo>
                <a:lnTo>
                  <a:pt x="1538287" y="520509"/>
                </a:lnTo>
                <a:lnTo>
                  <a:pt x="1624279" y="520014"/>
                </a:lnTo>
                <a:lnTo>
                  <a:pt x="1655546" y="495655"/>
                </a:lnTo>
                <a:lnTo>
                  <a:pt x="1653146" y="473608"/>
                </a:lnTo>
                <a:lnTo>
                  <a:pt x="1648955" y="435127"/>
                </a:lnTo>
                <a:lnTo>
                  <a:pt x="1652625" y="378028"/>
                </a:lnTo>
                <a:lnTo>
                  <a:pt x="1650644" y="271754"/>
                </a:lnTo>
                <a:lnTo>
                  <a:pt x="1660550" y="274167"/>
                </a:lnTo>
                <a:lnTo>
                  <a:pt x="1670545" y="276961"/>
                </a:lnTo>
                <a:lnTo>
                  <a:pt x="1680845" y="280263"/>
                </a:lnTo>
                <a:lnTo>
                  <a:pt x="1691627" y="284200"/>
                </a:lnTo>
                <a:lnTo>
                  <a:pt x="1697812" y="277380"/>
                </a:lnTo>
                <a:close/>
              </a:path>
            </a:pathLst>
          </a:custGeom>
          <a:solidFill>
            <a:srgbClr val="C82254"/>
          </a:solidFill>
        </p:spPr>
        <p:txBody>
          <a:bodyPr wrap="square" lIns="0" tIns="0" rIns="0" bIns="0" rtlCol="0"/>
          <a:lstStyle/>
          <a:p>
            <a:endParaRPr sz="1632"/>
          </a:p>
        </p:txBody>
      </p:sp>
      <p:pic>
        <p:nvPicPr>
          <p:cNvPr id="30" name="bg object 30"/>
          <p:cNvPicPr/>
          <p:nvPr/>
        </p:nvPicPr>
        <p:blipFill>
          <a:blip r:embed="rId9" cstate="print"/>
          <a:stretch>
            <a:fillRect/>
          </a:stretch>
        </p:blipFill>
        <p:spPr>
          <a:xfrm>
            <a:off x="6229381" y="1965328"/>
            <a:ext cx="404706" cy="221875"/>
          </a:xfrm>
          <a:prstGeom prst="rect">
            <a:avLst/>
          </a:prstGeom>
        </p:spPr>
      </p:pic>
      <p:pic>
        <p:nvPicPr>
          <p:cNvPr id="31" name="bg object 31"/>
          <p:cNvPicPr/>
          <p:nvPr/>
        </p:nvPicPr>
        <p:blipFill>
          <a:blip r:embed="rId10" cstate="print"/>
          <a:stretch>
            <a:fillRect/>
          </a:stretch>
        </p:blipFill>
        <p:spPr>
          <a:xfrm>
            <a:off x="6657673" y="2032315"/>
            <a:ext cx="147997" cy="150760"/>
          </a:xfrm>
          <a:prstGeom prst="rect">
            <a:avLst/>
          </a:prstGeom>
        </p:spPr>
      </p:pic>
      <p:pic>
        <p:nvPicPr>
          <p:cNvPr id="32" name="bg object 32"/>
          <p:cNvPicPr/>
          <p:nvPr/>
        </p:nvPicPr>
        <p:blipFill>
          <a:blip r:embed="rId11" cstate="print"/>
          <a:stretch>
            <a:fillRect/>
          </a:stretch>
        </p:blipFill>
        <p:spPr>
          <a:xfrm>
            <a:off x="6831916" y="1982039"/>
            <a:ext cx="85662" cy="201041"/>
          </a:xfrm>
          <a:prstGeom prst="rect">
            <a:avLst/>
          </a:prstGeom>
        </p:spPr>
      </p:pic>
      <p:pic>
        <p:nvPicPr>
          <p:cNvPr id="33" name="bg object 33"/>
          <p:cNvPicPr/>
          <p:nvPr/>
        </p:nvPicPr>
        <p:blipFill>
          <a:blip r:embed="rId12" cstate="print"/>
          <a:stretch>
            <a:fillRect/>
          </a:stretch>
        </p:blipFill>
        <p:spPr>
          <a:xfrm>
            <a:off x="6945309" y="2029205"/>
            <a:ext cx="160537" cy="158361"/>
          </a:xfrm>
          <a:prstGeom prst="rect">
            <a:avLst/>
          </a:prstGeom>
        </p:spPr>
      </p:pic>
      <p:sp>
        <p:nvSpPr>
          <p:cNvPr id="34" name="bg object 34"/>
          <p:cNvSpPr/>
          <p:nvPr/>
        </p:nvSpPr>
        <p:spPr>
          <a:xfrm>
            <a:off x="5064705" y="1663874"/>
            <a:ext cx="2036585" cy="251057"/>
          </a:xfrm>
          <a:custGeom>
            <a:avLst/>
            <a:gdLst/>
            <a:ahLst/>
            <a:cxnLst/>
            <a:rect l="l" t="t" r="r" b="b"/>
            <a:pathLst>
              <a:path w="1786254" h="276860">
                <a:moveTo>
                  <a:pt x="232371" y="6438"/>
                </a:moveTo>
                <a:lnTo>
                  <a:pt x="224167" y="25"/>
                </a:lnTo>
                <a:lnTo>
                  <a:pt x="8140" y="25"/>
                </a:lnTo>
                <a:lnTo>
                  <a:pt x="0" y="6438"/>
                </a:lnTo>
                <a:lnTo>
                  <a:pt x="0" y="32715"/>
                </a:lnTo>
                <a:lnTo>
                  <a:pt x="8140" y="39128"/>
                </a:lnTo>
                <a:lnTo>
                  <a:pt x="94551" y="39128"/>
                </a:lnTo>
                <a:lnTo>
                  <a:pt x="94551" y="269163"/>
                </a:lnTo>
                <a:lnTo>
                  <a:pt x="102146" y="276771"/>
                </a:lnTo>
                <a:lnTo>
                  <a:pt x="129578" y="276771"/>
                </a:lnTo>
                <a:lnTo>
                  <a:pt x="137769" y="269163"/>
                </a:lnTo>
                <a:lnTo>
                  <a:pt x="137769" y="39128"/>
                </a:lnTo>
                <a:lnTo>
                  <a:pt x="214833" y="39128"/>
                </a:lnTo>
                <a:lnTo>
                  <a:pt x="224167" y="39128"/>
                </a:lnTo>
                <a:lnTo>
                  <a:pt x="232371" y="32715"/>
                </a:lnTo>
                <a:lnTo>
                  <a:pt x="232371" y="6438"/>
                </a:lnTo>
                <a:close/>
              </a:path>
              <a:path w="1786254" h="276860">
                <a:moveTo>
                  <a:pt x="481647" y="244081"/>
                </a:moveTo>
                <a:lnTo>
                  <a:pt x="474091" y="237667"/>
                </a:lnTo>
                <a:lnTo>
                  <a:pt x="311188" y="237667"/>
                </a:lnTo>
                <a:lnTo>
                  <a:pt x="311188" y="158826"/>
                </a:lnTo>
                <a:lnTo>
                  <a:pt x="454228" y="158826"/>
                </a:lnTo>
                <a:lnTo>
                  <a:pt x="461822" y="152412"/>
                </a:lnTo>
                <a:lnTo>
                  <a:pt x="461822" y="126123"/>
                </a:lnTo>
                <a:lnTo>
                  <a:pt x="454228" y="119722"/>
                </a:lnTo>
                <a:lnTo>
                  <a:pt x="311188" y="119722"/>
                </a:lnTo>
                <a:lnTo>
                  <a:pt x="311188" y="39128"/>
                </a:lnTo>
                <a:lnTo>
                  <a:pt x="465899" y="39128"/>
                </a:lnTo>
                <a:lnTo>
                  <a:pt x="473494" y="32715"/>
                </a:lnTo>
                <a:lnTo>
                  <a:pt x="473494" y="6438"/>
                </a:lnTo>
                <a:lnTo>
                  <a:pt x="465899" y="25"/>
                </a:lnTo>
                <a:lnTo>
                  <a:pt x="275564" y="25"/>
                </a:lnTo>
                <a:lnTo>
                  <a:pt x="267957" y="6438"/>
                </a:lnTo>
                <a:lnTo>
                  <a:pt x="267957" y="269760"/>
                </a:lnTo>
                <a:lnTo>
                  <a:pt x="275005" y="276771"/>
                </a:lnTo>
                <a:lnTo>
                  <a:pt x="464159" y="276771"/>
                </a:lnTo>
                <a:lnTo>
                  <a:pt x="474091" y="276771"/>
                </a:lnTo>
                <a:lnTo>
                  <a:pt x="481647" y="270357"/>
                </a:lnTo>
                <a:lnTo>
                  <a:pt x="481647" y="244081"/>
                </a:lnTo>
                <a:close/>
              </a:path>
              <a:path w="1786254" h="276860">
                <a:moveTo>
                  <a:pt x="725157" y="244081"/>
                </a:moveTo>
                <a:lnTo>
                  <a:pt x="717550" y="237667"/>
                </a:lnTo>
                <a:lnTo>
                  <a:pt x="569252" y="237667"/>
                </a:lnTo>
                <a:lnTo>
                  <a:pt x="569252" y="7581"/>
                </a:lnTo>
                <a:lnTo>
                  <a:pt x="561047" y="25"/>
                </a:lnTo>
                <a:lnTo>
                  <a:pt x="533615" y="25"/>
                </a:lnTo>
                <a:lnTo>
                  <a:pt x="526021" y="7581"/>
                </a:lnTo>
                <a:lnTo>
                  <a:pt x="526021" y="276771"/>
                </a:lnTo>
                <a:lnTo>
                  <a:pt x="707618" y="276771"/>
                </a:lnTo>
                <a:lnTo>
                  <a:pt x="717550" y="276771"/>
                </a:lnTo>
                <a:lnTo>
                  <a:pt x="725157" y="270357"/>
                </a:lnTo>
                <a:lnTo>
                  <a:pt x="725157" y="244081"/>
                </a:lnTo>
                <a:close/>
              </a:path>
              <a:path w="1786254" h="276860">
                <a:moveTo>
                  <a:pt x="967473" y="244081"/>
                </a:moveTo>
                <a:lnTo>
                  <a:pt x="959866" y="237667"/>
                </a:lnTo>
                <a:lnTo>
                  <a:pt x="796950" y="237667"/>
                </a:lnTo>
                <a:lnTo>
                  <a:pt x="796950" y="158826"/>
                </a:lnTo>
                <a:lnTo>
                  <a:pt x="940003" y="158826"/>
                </a:lnTo>
                <a:lnTo>
                  <a:pt x="947597" y="152412"/>
                </a:lnTo>
                <a:lnTo>
                  <a:pt x="947597" y="126123"/>
                </a:lnTo>
                <a:lnTo>
                  <a:pt x="940003" y="119722"/>
                </a:lnTo>
                <a:lnTo>
                  <a:pt x="796950" y="119722"/>
                </a:lnTo>
                <a:lnTo>
                  <a:pt x="796950" y="39128"/>
                </a:lnTo>
                <a:lnTo>
                  <a:pt x="951674" y="39128"/>
                </a:lnTo>
                <a:lnTo>
                  <a:pt x="959269" y="32715"/>
                </a:lnTo>
                <a:lnTo>
                  <a:pt x="959269" y="6438"/>
                </a:lnTo>
                <a:lnTo>
                  <a:pt x="951674" y="25"/>
                </a:lnTo>
                <a:lnTo>
                  <a:pt x="761326" y="25"/>
                </a:lnTo>
                <a:lnTo>
                  <a:pt x="753732" y="6438"/>
                </a:lnTo>
                <a:lnTo>
                  <a:pt x="753732" y="269760"/>
                </a:lnTo>
                <a:lnTo>
                  <a:pt x="760742" y="276771"/>
                </a:lnTo>
                <a:lnTo>
                  <a:pt x="949934" y="276771"/>
                </a:lnTo>
                <a:lnTo>
                  <a:pt x="959866" y="276771"/>
                </a:lnTo>
                <a:lnTo>
                  <a:pt x="967473" y="270357"/>
                </a:lnTo>
                <a:lnTo>
                  <a:pt x="967473" y="244081"/>
                </a:lnTo>
                <a:close/>
              </a:path>
              <a:path w="1786254" h="276860">
                <a:moveTo>
                  <a:pt x="1208024" y="244081"/>
                </a:moveTo>
                <a:lnTo>
                  <a:pt x="1200416" y="237667"/>
                </a:lnTo>
                <a:lnTo>
                  <a:pt x="1094143" y="237667"/>
                </a:lnTo>
                <a:lnTo>
                  <a:pt x="1078915" y="235864"/>
                </a:lnTo>
                <a:lnTo>
                  <a:pt x="1066482" y="229844"/>
                </a:lnTo>
                <a:lnTo>
                  <a:pt x="1058113" y="218668"/>
                </a:lnTo>
                <a:lnTo>
                  <a:pt x="1055039" y="201447"/>
                </a:lnTo>
                <a:lnTo>
                  <a:pt x="1055039" y="77089"/>
                </a:lnTo>
                <a:lnTo>
                  <a:pt x="1057109" y="62039"/>
                </a:lnTo>
                <a:lnTo>
                  <a:pt x="1063790" y="49999"/>
                </a:lnTo>
                <a:lnTo>
                  <a:pt x="1075728" y="42011"/>
                </a:lnTo>
                <a:lnTo>
                  <a:pt x="1093597" y="39128"/>
                </a:lnTo>
                <a:lnTo>
                  <a:pt x="1193419" y="39128"/>
                </a:lnTo>
                <a:lnTo>
                  <a:pt x="1201013" y="32715"/>
                </a:lnTo>
                <a:lnTo>
                  <a:pt x="1201013" y="6438"/>
                </a:lnTo>
                <a:lnTo>
                  <a:pt x="1193419" y="25"/>
                </a:lnTo>
                <a:lnTo>
                  <a:pt x="1078395" y="25"/>
                </a:lnTo>
                <a:lnTo>
                  <a:pt x="1052703" y="5130"/>
                </a:lnTo>
                <a:lnTo>
                  <a:pt x="1031519" y="19062"/>
                </a:lnTo>
                <a:lnTo>
                  <a:pt x="1017130" y="39662"/>
                </a:lnTo>
                <a:lnTo>
                  <a:pt x="1011821" y="64820"/>
                </a:lnTo>
                <a:lnTo>
                  <a:pt x="1011821" y="210197"/>
                </a:lnTo>
                <a:lnTo>
                  <a:pt x="1016762" y="235623"/>
                </a:lnTo>
                <a:lnTo>
                  <a:pt x="1030351" y="256832"/>
                </a:lnTo>
                <a:lnTo>
                  <a:pt x="1050734" y="271373"/>
                </a:lnTo>
                <a:lnTo>
                  <a:pt x="1076058" y="276771"/>
                </a:lnTo>
                <a:lnTo>
                  <a:pt x="1190485" y="276771"/>
                </a:lnTo>
                <a:lnTo>
                  <a:pt x="1200416" y="276771"/>
                </a:lnTo>
                <a:lnTo>
                  <a:pt x="1208024" y="270357"/>
                </a:lnTo>
                <a:lnTo>
                  <a:pt x="1208024" y="244081"/>
                </a:lnTo>
                <a:close/>
              </a:path>
              <a:path w="1786254" h="276860">
                <a:moveTo>
                  <a:pt x="1474266" y="64236"/>
                </a:moveTo>
                <a:lnTo>
                  <a:pt x="1468869" y="39166"/>
                </a:lnTo>
                <a:lnTo>
                  <a:pt x="1454264" y="18757"/>
                </a:lnTo>
                <a:lnTo>
                  <a:pt x="1432877" y="5029"/>
                </a:lnTo>
                <a:lnTo>
                  <a:pt x="1431048" y="4673"/>
                </a:lnTo>
                <a:lnTo>
                  <a:pt x="1431048" y="71247"/>
                </a:lnTo>
                <a:lnTo>
                  <a:pt x="1431048" y="205536"/>
                </a:lnTo>
                <a:lnTo>
                  <a:pt x="1428496" y="218173"/>
                </a:lnTo>
                <a:lnTo>
                  <a:pt x="1421549" y="228358"/>
                </a:lnTo>
                <a:lnTo>
                  <a:pt x="1411325" y="235153"/>
                </a:lnTo>
                <a:lnTo>
                  <a:pt x="1398905" y="237629"/>
                </a:lnTo>
                <a:lnTo>
                  <a:pt x="1324178" y="237629"/>
                </a:lnTo>
                <a:lnTo>
                  <a:pt x="1311884" y="235153"/>
                </a:lnTo>
                <a:lnTo>
                  <a:pt x="1301864" y="228358"/>
                </a:lnTo>
                <a:lnTo>
                  <a:pt x="1295133" y="218173"/>
                </a:lnTo>
                <a:lnTo>
                  <a:pt x="1292669" y="205536"/>
                </a:lnTo>
                <a:lnTo>
                  <a:pt x="1292669" y="71247"/>
                </a:lnTo>
                <a:lnTo>
                  <a:pt x="1295146" y="58826"/>
                </a:lnTo>
                <a:lnTo>
                  <a:pt x="1301940" y="48615"/>
                </a:lnTo>
                <a:lnTo>
                  <a:pt x="1312125" y="41681"/>
                </a:lnTo>
                <a:lnTo>
                  <a:pt x="1324775" y="39141"/>
                </a:lnTo>
                <a:lnTo>
                  <a:pt x="1398905" y="39141"/>
                </a:lnTo>
                <a:lnTo>
                  <a:pt x="1411325" y="41681"/>
                </a:lnTo>
                <a:lnTo>
                  <a:pt x="1421549" y="48615"/>
                </a:lnTo>
                <a:lnTo>
                  <a:pt x="1428496" y="58826"/>
                </a:lnTo>
                <a:lnTo>
                  <a:pt x="1431048" y="71247"/>
                </a:lnTo>
                <a:lnTo>
                  <a:pt x="1431048" y="4673"/>
                </a:lnTo>
                <a:lnTo>
                  <a:pt x="1407096" y="0"/>
                </a:lnTo>
                <a:lnTo>
                  <a:pt x="1316621" y="0"/>
                </a:lnTo>
                <a:lnTo>
                  <a:pt x="1290853" y="5029"/>
                </a:lnTo>
                <a:lnTo>
                  <a:pt x="1269453" y="18757"/>
                </a:lnTo>
                <a:lnTo>
                  <a:pt x="1254848" y="39166"/>
                </a:lnTo>
                <a:lnTo>
                  <a:pt x="1249451" y="64236"/>
                </a:lnTo>
                <a:lnTo>
                  <a:pt x="1249451" y="211404"/>
                </a:lnTo>
                <a:lnTo>
                  <a:pt x="1254493" y="236626"/>
                </a:lnTo>
                <a:lnTo>
                  <a:pt x="1268285" y="257429"/>
                </a:lnTo>
                <a:lnTo>
                  <a:pt x="1288859" y="271564"/>
                </a:lnTo>
                <a:lnTo>
                  <a:pt x="1314234" y="276783"/>
                </a:lnTo>
                <a:lnTo>
                  <a:pt x="1409433" y="276783"/>
                </a:lnTo>
                <a:lnTo>
                  <a:pt x="1434592" y="271564"/>
                </a:lnTo>
                <a:lnTo>
                  <a:pt x="1455204" y="257429"/>
                </a:lnTo>
                <a:lnTo>
                  <a:pt x="1468475" y="237629"/>
                </a:lnTo>
                <a:lnTo>
                  <a:pt x="1469148" y="236626"/>
                </a:lnTo>
                <a:lnTo>
                  <a:pt x="1474266" y="211404"/>
                </a:lnTo>
                <a:lnTo>
                  <a:pt x="1474266" y="64236"/>
                </a:lnTo>
                <a:close/>
              </a:path>
              <a:path w="1786254" h="276860">
                <a:moveTo>
                  <a:pt x="1786064" y="7035"/>
                </a:moveTo>
                <a:lnTo>
                  <a:pt x="1779600" y="25"/>
                </a:lnTo>
                <a:lnTo>
                  <a:pt x="1751584" y="25"/>
                </a:lnTo>
                <a:lnTo>
                  <a:pt x="1745767" y="7035"/>
                </a:lnTo>
                <a:lnTo>
                  <a:pt x="1662849" y="123202"/>
                </a:lnTo>
                <a:lnTo>
                  <a:pt x="1580515" y="7035"/>
                </a:lnTo>
                <a:lnTo>
                  <a:pt x="1574114" y="25"/>
                </a:lnTo>
                <a:lnTo>
                  <a:pt x="1546085" y="25"/>
                </a:lnTo>
                <a:lnTo>
                  <a:pt x="1539633" y="7035"/>
                </a:lnTo>
                <a:lnTo>
                  <a:pt x="1539633" y="269163"/>
                </a:lnTo>
                <a:lnTo>
                  <a:pt x="1547228" y="276771"/>
                </a:lnTo>
                <a:lnTo>
                  <a:pt x="1574660" y="276771"/>
                </a:lnTo>
                <a:lnTo>
                  <a:pt x="1582851" y="269163"/>
                </a:lnTo>
                <a:lnTo>
                  <a:pt x="1582851" y="74752"/>
                </a:lnTo>
                <a:lnTo>
                  <a:pt x="1641233" y="156489"/>
                </a:lnTo>
                <a:lnTo>
                  <a:pt x="1651165" y="169354"/>
                </a:lnTo>
                <a:lnTo>
                  <a:pt x="1674520" y="169354"/>
                </a:lnTo>
                <a:lnTo>
                  <a:pt x="1679194" y="163487"/>
                </a:lnTo>
                <a:lnTo>
                  <a:pt x="1684413" y="156489"/>
                </a:lnTo>
                <a:lnTo>
                  <a:pt x="1742833" y="74752"/>
                </a:lnTo>
                <a:lnTo>
                  <a:pt x="1742833" y="269163"/>
                </a:lnTo>
                <a:lnTo>
                  <a:pt x="1750987" y="276771"/>
                </a:lnTo>
                <a:lnTo>
                  <a:pt x="1768525" y="276771"/>
                </a:lnTo>
                <a:lnTo>
                  <a:pt x="1778457" y="276771"/>
                </a:lnTo>
                <a:lnTo>
                  <a:pt x="1786064" y="269163"/>
                </a:lnTo>
                <a:lnTo>
                  <a:pt x="1786064" y="7035"/>
                </a:lnTo>
                <a:close/>
              </a:path>
            </a:pathLst>
          </a:custGeom>
          <a:solidFill>
            <a:srgbClr val="FFFFFF"/>
          </a:solidFill>
        </p:spPr>
        <p:txBody>
          <a:bodyPr wrap="square" lIns="0" tIns="0" rIns="0" bIns="0" rtlCol="0"/>
          <a:lstStyle/>
          <a:p>
            <a:endParaRPr sz="1632"/>
          </a:p>
        </p:txBody>
      </p:sp>
      <p:pic>
        <p:nvPicPr>
          <p:cNvPr id="35" name="bg object 35"/>
          <p:cNvPicPr/>
          <p:nvPr/>
        </p:nvPicPr>
        <p:blipFill>
          <a:blip r:embed="rId13" cstate="print"/>
          <a:stretch>
            <a:fillRect/>
          </a:stretch>
        </p:blipFill>
        <p:spPr>
          <a:xfrm>
            <a:off x="5097516" y="2406313"/>
            <a:ext cx="85604" cy="111167"/>
          </a:xfrm>
          <a:prstGeom prst="rect">
            <a:avLst/>
          </a:prstGeom>
        </p:spPr>
      </p:pic>
      <p:pic>
        <p:nvPicPr>
          <p:cNvPr id="36" name="bg object 36"/>
          <p:cNvPicPr/>
          <p:nvPr/>
        </p:nvPicPr>
        <p:blipFill>
          <a:blip r:embed="rId14" cstate="print"/>
          <a:stretch>
            <a:fillRect/>
          </a:stretch>
        </p:blipFill>
        <p:spPr>
          <a:xfrm>
            <a:off x="5261369" y="2406311"/>
            <a:ext cx="132794" cy="111167"/>
          </a:xfrm>
          <a:prstGeom prst="rect">
            <a:avLst/>
          </a:prstGeom>
        </p:spPr>
      </p:pic>
      <p:pic>
        <p:nvPicPr>
          <p:cNvPr id="37" name="bg object 37"/>
          <p:cNvPicPr/>
          <p:nvPr/>
        </p:nvPicPr>
        <p:blipFill>
          <a:blip r:embed="rId13" cstate="print"/>
          <a:stretch>
            <a:fillRect/>
          </a:stretch>
        </p:blipFill>
        <p:spPr>
          <a:xfrm>
            <a:off x="5475007" y="2406313"/>
            <a:ext cx="85604" cy="111167"/>
          </a:xfrm>
          <a:prstGeom prst="rect">
            <a:avLst/>
          </a:prstGeom>
        </p:spPr>
      </p:pic>
      <p:pic>
        <p:nvPicPr>
          <p:cNvPr id="38" name="bg object 38"/>
          <p:cNvPicPr/>
          <p:nvPr/>
        </p:nvPicPr>
        <p:blipFill>
          <a:blip r:embed="rId15" cstate="print"/>
          <a:stretch>
            <a:fillRect/>
          </a:stretch>
        </p:blipFill>
        <p:spPr>
          <a:xfrm>
            <a:off x="5640652" y="2405047"/>
            <a:ext cx="136588" cy="113229"/>
          </a:xfrm>
          <a:prstGeom prst="rect">
            <a:avLst/>
          </a:prstGeom>
        </p:spPr>
      </p:pic>
      <p:pic>
        <p:nvPicPr>
          <p:cNvPr id="39" name="bg object 39"/>
          <p:cNvPicPr/>
          <p:nvPr/>
        </p:nvPicPr>
        <p:blipFill>
          <a:blip r:embed="rId16" cstate="print"/>
          <a:stretch>
            <a:fillRect/>
          </a:stretch>
        </p:blipFill>
        <p:spPr>
          <a:xfrm>
            <a:off x="5861247" y="2406311"/>
            <a:ext cx="117084" cy="112273"/>
          </a:xfrm>
          <a:prstGeom prst="rect">
            <a:avLst/>
          </a:prstGeom>
        </p:spPr>
      </p:pic>
      <p:sp>
        <p:nvSpPr>
          <p:cNvPr id="40" name="bg object 40"/>
          <p:cNvSpPr/>
          <p:nvPr/>
        </p:nvSpPr>
        <p:spPr>
          <a:xfrm>
            <a:off x="6058338" y="2406311"/>
            <a:ext cx="223713" cy="111708"/>
          </a:xfrm>
          <a:custGeom>
            <a:avLst/>
            <a:gdLst/>
            <a:ahLst/>
            <a:cxnLst/>
            <a:rect l="l" t="t" r="r" b="b"/>
            <a:pathLst>
              <a:path w="196214" h="123189">
                <a:moveTo>
                  <a:pt x="94830" y="0"/>
                </a:moveTo>
                <a:lnTo>
                  <a:pt x="0" y="0"/>
                </a:lnTo>
                <a:lnTo>
                  <a:pt x="0" y="24130"/>
                </a:lnTo>
                <a:lnTo>
                  <a:pt x="32486" y="24130"/>
                </a:lnTo>
                <a:lnTo>
                  <a:pt x="32486" y="123190"/>
                </a:lnTo>
                <a:lnTo>
                  <a:pt x="62357" y="123190"/>
                </a:lnTo>
                <a:lnTo>
                  <a:pt x="62357" y="24130"/>
                </a:lnTo>
                <a:lnTo>
                  <a:pt x="94830" y="24130"/>
                </a:lnTo>
                <a:lnTo>
                  <a:pt x="94830" y="0"/>
                </a:lnTo>
                <a:close/>
              </a:path>
              <a:path w="196214" h="123189">
                <a:moveTo>
                  <a:pt x="195605" y="0"/>
                </a:moveTo>
                <a:lnTo>
                  <a:pt x="165747" y="0"/>
                </a:lnTo>
                <a:lnTo>
                  <a:pt x="165747" y="122593"/>
                </a:lnTo>
                <a:lnTo>
                  <a:pt x="195605" y="122593"/>
                </a:lnTo>
                <a:lnTo>
                  <a:pt x="195605" y="0"/>
                </a:lnTo>
                <a:close/>
              </a:path>
            </a:pathLst>
          </a:custGeom>
          <a:solidFill>
            <a:srgbClr val="FFFFFF"/>
          </a:solidFill>
        </p:spPr>
        <p:txBody>
          <a:bodyPr wrap="square" lIns="0" tIns="0" rIns="0" bIns="0" rtlCol="0"/>
          <a:lstStyle/>
          <a:p>
            <a:endParaRPr sz="1632"/>
          </a:p>
        </p:txBody>
      </p:sp>
      <p:pic>
        <p:nvPicPr>
          <p:cNvPr id="41" name="bg object 41"/>
          <p:cNvPicPr/>
          <p:nvPr/>
        </p:nvPicPr>
        <p:blipFill>
          <a:blip r:embed="rId17" cstate="print"/>
          <a:stretch>
            <a:fillRect/>
          </a:stretch>
        </p:blipFill>
        <p:spPr>
          <a:xfrm>
            <a:off x="6359207" y="2406311"/>
            <a:ext cx="141757" cy="111167"/>
          </a:xfrm>
          <a:prstGeom prst="rect">
            <a:avLst/>
          </a:prstGeom>
        </p:spPr>
      </p:pic>
      <p:pic>
        <p:nvPicPr>
          <p:cNvPr id="42" name="bg object 42"/>
          <p:cNvPicPr/>
          <p:nvPr/>
        </p:nvPicPr>
        <p:blipFill>
          <a:blip r:embed="rId18" cstate="print"/>
          <a:stretch>
            <a:fillRect/>
          </a:stretch>
        </p:blipFill>
        <p:spPr>
          <a:xfrm>
            <a:off x="6578813" y="2406313"/>
            <a:ext cx="85604" cy="111167"/>
          </a:xfrm>
          <a:prstGeom prst="rect">
            <a:avLst/>
          </a:prstGeom>
        </p:spPr>
      </p:pic>
      <p:pic>
        <p:nvPicPr>
          <p:cNvPr id="43" name="bg object 43"/>
          <p:cNvPicPr/>
          <p:nvPr/>
        </p:nvPicPr>
        <p:blipFill>
          <a:blip r:embed="rId13" cstate="print"/>
          <a:stretch>
            <a:fillRect/>
          </a:stretch>
        </p:blipFill>
        <p:spPr>
          <a:xfrm>
            <a:off x="5097516" y="2576945"/>
            <a:ext cx="85604" cy="111167"/>
          </a:xfrm>
          <a:prstGeom prst="rect">
            <a:avLst/>
          </a:prstGeom>
        </p:spPr>
      </p:pic>
      <p:pic>
        <p:nvPicPr>
          <p:cNvPr id="44" name="bg object 44"/>
          <p:cNvPicPr/>
          <p:nvPr/>
        </p:nvPicPr>
        <p:blipFill>
          <a:blip r:embed="rId19" cstate="print"/>
          <a:stretch>
            <a:fillRect/>
          </a:stretch>
        </p:blipFill>
        <p:spPr>
          <a:xfrm>
            <a:off x="5269413" y="2576948"/>
            <a:ext cx="125627" cy="111167"/>
          </a:xfrm>
          <a:prstGeom prst="rect">
            <a:avLst/>
          </a:prstGeom>
        </p:spPr>
      </p:pic>
      <p:pic>
        <p:nvPicPr>
          <p:cNvPr id="45" name="bg object 45"/>
          <p:cNvPicPr/>
          <p:nvPr/>
        </p:nvPicPr>
        <p:blipFill>
          <a:blip r:embed="rId16" cstate="print"/>
          <a:stretch>
            <a:fillRect/>
          </a:stretch>
        </p:blipFill>
        <p:spPr>
          <a:xfrm>
            <a:off x="5456881" y="2576943"/>
            <a:ext cx="117084" cy="112273"/>
          </a:xfrm>
          <a:prstGeom prst="rect">
            <a:avLst/>
          </a:prstGeom>
        </p:spPr>
      </p:pic>
      <p:pic>
        <p:nvPicPr>
          <p:cNvPr id="46" name="bg object 46"/>
          <p:cNvPicPr/>
          <p:nvPr/>
        </p:nvPicPr>
        <p:blipFill>
          <a:blip r:embed="rId20" cstate="print"/>
          <a:stretch>
            <a:fillRect/>
          </a:stretch>
        </p:blipFill>
        <p:spPr>
          <a:xfrm>
            <a:off x="5640652" y="2575680"/>
            <a:ext cx="136588" cy="113229"/>
          </a:xfrm>
          <a:prstGeom prst="rect">
            <a:avLst/>
          </a:prstGeom>
        </p:spPr>
      </p:pic>
      <p:pic>
        <p:nvPicPr>
          <p:cNvPr id="47" name="bg object 47"/>
          <p:cNvPicPr/>
          <p:nvPr/>
        </p:nvPicPr>
        <p:blipFill>
          <a:blip r:embed="rId21" cstate="print"/>
          <a:stretch>
            <a:fillRect/>
          </a:stretch>
        </p:blipFill>
        <p:spPr>
          <a:xfrm>
            <a:off x="5847924" y="2576945"/>
            <a:ext cx="140569" cy="111167"/>
          </a:xfrm>
          <a:prstGeom prst="rect">
            <a:avLst/>
          </a:prstGeom>
        </p:spPr>
      </p:pic>
      <p:sp>
        <p:nvSpPr>
          <p:cNvPr id="48" name="bg object 48"/>
          <p:cNvSpPr/>
          <p:nvPr/>
        </p:nvSpPr>
        <p:spPr>
          <a:xfrm>
            <a:off x="6058338" y="2576937"/>
            <a:ext cx="223713" cy="112285"/>
          </a:xfrm>
          <a:custGeom>
            <a:avLst/>
            <a:gdLst/>
            <a:ahLst/>
            <a:cxnLst/>
            <a:rect l="l" t="t" r="r" b="b"/>
            <a:pathLst>
              <a:path w="196214" h="123825">
                <a:moveTo>
                  <a:pt x="94830" y="12"/>
                </a:moveTo>
                <a:lnTo>
                  <a:pt x="0" y="12"/>
                </a:lnTo>
                <a:lnTo>
                  <a:pt x="0" y="24142"/>
                </a:lnTo>
                <a:lnTo>
                  <a:pt x="32486" y="24142"/>
                </a:lnTo>
                <a:lnTo>
                  <a:pt x="32486" y="123202"/>
                </a:lnTo>
                <a:lnTo>
                  <a:pt x="62357" y="123202"/>
                </a:lnTo>
                <a:lnTo>
                  <a:pt x="62357" y="24142"/>
                </a:lnTo>
                <a:lnTo>
                  <a:pt x="94830" y="24142"/>
                </a:lnTo>
                <a:lnTo>
                  <a:pt x="94830" y="12"/>
                </a:lnTo>
                <a:close/>
              </a:path>
              <a:path w="196214" h="123825">
                <a:moveTo>
                  <a:pt x="195605" y="0"/>
                </a:moveTo>
                <a:lnTo>
                  <a:pt x="165747" y="0"/>
                </a:lnTo>
                <a:lnTo>
                  <a:pt x="165747" y="122593"/>
                </a:lnTo>
                <a:lnTo>
                  <a:pt x="195605" y="122593"/>
                </a:lnTo>
                <a:lnTo>
                  <a:pt x="195605" y="0"/>
                </a:lnTo>
                <a:close/>
              </a:path>
            </a:pathLst>
          </a:custGeom>
          <a:solidFill>
            <a:srgbClr val="FFFFFF"/>
          </a:solidFill>
        </p:spPr>
        <p:txBody>
          <a:bodyPr wrap="square" lIns="0" tIns="0" rIns="0" bIns="0" rtlCol="0"/>
          <a:lstStyle/>
          <a:p>
            <a:endParaRPr sz="1632"/>
          </a:p>
        </p:txBody>
      </p:sp>
      <p:pic>
        <p:nvPicPr>
          <p:cNvPr id="49" name="bg object 49"/>
          <p:cNvPicPr/>
          <p:nvPr/>
        </p:nvPicPr>
        <p:blipFill>
          <a:blip r:embed="rId22" cstate="print"/>
          <a:stretch>
            <a:fillRect/>
          </a:stretch>
        </p:blipFill>
        <p:spPr>
          <a:xfrm>
            <a:off x="6358412" y="2575361"/>
            <a:ext cx="143350" cy="113862"/>
          </a:xfrm>
          <a:prstGeom prst="rect">
            <a:avLst/>
          </a:prstGeom>
        </p:spPr>
      </p:pic>
      <p:pic>
        <p:nvPicPr>
          <p:cNvPr id="50" name="bg object 50"/>
          <p:cNvPicPr/>
          <p:nvPr/>
        </p:nvPicPr>
        <p:blipFill>
          <a:blip r:embed="rId23" cstate="print"/>
          <a:stretch>
            <a:fillRect/>
          </a:stretch>
        </p:blipFill>
        <p:spPr>
          <a:xfrm>
            <a:off x="6559103" y="2576943"/>
            <a:ext cx="125033" cy="111167"/>
          </a:xfrm>
          <a:prstGeom prst="rect">
            <a:avLst/>
          </a:prstGeom>
        </p:spPr>
      </p:pic>
      <p:sp>
        <p:nvSpPr>
          <p:cNvPr id="2" name="Holder 2"/>
          <p:cNvSpPr>
            <a:spLocks noGrp="1"/>
          </p:cNvSpPr>
          <p:nvPr>
            <p:ph type="title"/>
          </p:nvPr>
        </p:nvSpPr>
        <p:spPr>
          <a:xfrm>
            <a:off x="857250" y="4441762"/>
            <a:ext cx="10515600" cy="1325563"/>
          </a:xfrm>
        </p:spPr>
        <p:txBody>
          <a:bodyPr lIns="0" tIns="0" rIns="0" bIns="0"/>
          <a:lstStyle>
            <a:lvl1pPr algn="ctr">
              <a:defRPr sz="2902" b="1" i="0">
                <a:solidFill>
                  <a:schemeClr val="bg1"/>
                </a:solidFill>
                <a:latin typeface="Tahoma"/>
                <a:cs typeface="Tahoma"/>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
        <p:nvSpPr>
          <p:cNvPr id="7" name="Holder 3">
            <a:extLst>
              <a:ext uri="{FF2B5EF4-FFF2-40B4-BE49-F238E27FC236}">
                <a16:creationId xmlns:a16="http://schemas.microsoft.com/office/drawing/2014/main" id="{A4EBDED5-35DF-1C89-D3AD-15F2B93A8298}"/>
              </a:ext>
            </a:extLst>
          </p:cNvPr>
          <p:cNvSpPr>
            <a:spLocks noGrp="1"/>
          </p:cNvSpPr>
          <p:nvPr>
            <p:ph type="dt" sz="half" idx="6"/>
          </p:nvPr>
        </p:nvSpPr>
        <p:spPr>
          <a:xfrm>
            <a:off x="777240" y="6413320"/>
            <a:ext cx="2804160" cy="251183"/>
          </a:xfrm>
          <a:noFill/>
        </p:spPr>
        <p:txBody>
          <a:bodyPr lIns="0" tIns="0" rIns="0" bIns="0"/>
          <a:lstStyle>
            <a:lvl1pPr algn="l">
              <a:defRPr>
                <a:solidFill>
                  <a:schemeClr val="tx1">
                    <a:tint val="75000"/>
                  </a:schemeClr>
                </a:solidFill>
                <a:latin typeface="+mn-lt"/>
              </a:defRPr>
            </a:lvl1pPr>
          </a:lstStyle>
          <a:p>
            <a:r>
              <a:rPr lang="fr-FR"/>
              <a:t>29/05/2025</a:t>
            </a:r>
            <a:endParaRPr lang="en-US" dirty="0"/>
          </a:p>
        </p:txBody>
      </p:sp>
    </p:spTree>
    <p:extLst>
      <p:ext uri="{BB962C8B-B14F-4D97-AF65-F5344CB8AC3E}">
        <p14:creationId xmlns:p14="http://schemas.microsoft.com/office/powerpoint/2010/main" val="3432371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Only">
    <p:bg>
      <p:bgPr>
        <a:gradFill flip="none" rotWithShape="1">
          <a:gsLst>
            <a:gs pos="65000">
              <a:srgbClr val="C71748"/>
            </a:gs>
            <a:gs pos="0">
              <a:srgbClr val="C82254"/>
            </a:gs>
            <a:gs pos="65000">
              <a:srgbClr val="C82254"/>
            </a:gs>
            <a:gs pos="65000">
              <a:srgbClr val="C6C6C6"/>
            </a:gs>
            <a:gs pos="100000">
              <a:srgbClr val="C6C6C6"/>
            </a:gs>
          </a:gsLst>
          <a:lin ang="5400000" scaled="1"/>
          <a:tileRect/>
        </a:gradFill>
        <a:effectLst/>
      </p:bgPr>
    </p:bg>
    <p:spTree>
      <p:nvGrpSpPr>
        <p:cNvPr id="1" name=""/>
        <p:cNvGrpSpPr/>
        <p:nvPr/>
      </p:nvGrpSpPr>
      <p:grpSpPr>
        <a:xfrm>
          <a:off x="0" y="0"/>
          <a:ext cx="0" cy="0"/>
          <a:chOff x="0" y="0"/>
          <a:chExt cx="0" cy="0"/>
        </a:xfrm>
      </p:grpSpPr>
      <p:sp>
        <p:nvSpPr>
          <p:cNvPr id="17" name="bg object 17"/>
          <p:cNvSpPr/>
          <p:nvPr userDrawn="1"/>
        </p:nvSpPr>
        <p:spPr>
          <a:xfrm flipV="1">
            <a:off x="46335" y="4465473"/>
            <a:ext cx="12145665" cy="41458"/>
          </a:xfrm>
          <a:custGeom>
            <a:avLst/>
            <a:gdLst/>
            <a:ahLst/>
            <a:cxnLst/>
            <a:rect l="l" t="t" r="r" b="b"/>
            <a:pathLst>
              <a:path w="1972310" h="17145">
                <a:moveTo>
                  <a:pt x="1972043" y="0"/>
                </a:moveTo>
                <a:lnTo>
                  <a:pt x="0" y="0"/>
                </a:lnTo>
                <a:lnTo>
                  <a:pt x="0" y="16954"/>
                </a:lnTo>
                <a:lnTo>
                  <a:pt x="1972043" y="16954"/>
                </a:lnTo>
                <a:lnTo>
                  <a:pt x="1972043" y="0"/>
                </a:lnTo>
                <a:close/>
              </a:path>
            </a:pathLst>
          </a:custGeom>
          <a:solidFill>
            <a:srgbClr val="FFFFFF"/>
          </a:solidFill>
        </p:spPr>
        <p:txBody>
          <a:bodyPr wrap="square" lIns="0" tIns="0" rIns="0" bIns="0" rtlCol="0"/>
          <a:lstStyle/>
          <a:p>
            <a:endParaRPr sz="1632"/>
          </a:p>
        </p:txBody>
      </p:sp>
    </p:spTree>
    <p:extLst>
      <p:ext uri="{BB962C8B-B14F-4D97-AF65-F5344CB8AC3E}">
        <p14:creationId xmlns:p14="http://schemas.microsoft.com/office/powerpoint/2010/main" val="1716482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609600" y="6377940"/>
            <a:ext cx="2804160" cy="251183"/>
          </a:xfrm>
          <a:noFill/>
        </p:spPr>
        <p:txBody>
          <a:bodyPr lIns="0" tIns="0" rIns="0" bIns="0"/>
          <a:lstStyle>
            <a:lvl1pPr algn="l">
              <a:defRPr>
                <a:solidFill>
                  <a:schemeClr val="tx1">
                    <a:tint val="75000"/>
                  </a:schemeClr>
                </a:solidFill>
                <a:latin typeface="+mn-lt"/>
              </a:defRPr>
            </a:lvl1pPr>
          </a:lstStyle>
          <a:p>
            <a:r>
              <a:rPr lang="fr-FR"/>
              <a:t>29/05/2025</a:t>
            </a:r>
            <a:endParaRPr lang="en-US" dirty="0"/>
          </a:p>
        </p:txBody>
      </p:sp>
      <p:sp>
        <p:nvSpPr>
          <p:cNvPr id="4" name="Holder 4"/>
          <p:cNvSpPr>
            <a:spLocks noGrp="1"/>
          </p:cNvSpPr>
          <p:nvPr>
            <p:ph type="sldNum" sz="quarter" idx="7"/>
          </p:nvPr>
        </p:nvSpPr>
        <p:spPr>
          <a:xfrm>
            <a:off x="11048095" y="6377940"/>
            <a:ext cx="534305" cy="251183"/>
          </a:xfrm>
          <a:solidFill>
            <a:srgbClr val="C82254"/>
          </a:solidFill>
        </p:spPr>
        <p:txBody>
          <a:bodyPr lIns="0" tIns="0" rIns="0" bIns="0"/>
          <a:lstStyle>
            <a:lvl1pPr algn="ctr">
              <a:defRPr>
                <a:solidFill>
                  <a:schemeClr val="bg1"/>
                </a:solidFill>
                <a:latin typeface="+mn-lt"/>
              </a:defRPr>
            </a:lvl1pPr>
          </a:lstStyle>
          <a:p>
            <a:fld id="{B6F15528-21DE-4FAA-801E-634DDDAF4B2B}" type="slidenum">
              <a:rPr lang="fr-FR" smtClean="0"/>
              <a:pPr/>
              <a:t>‹N°›</a:t>
            </a:fld>
            <a:endParaRPr lang="fr-FR" dirty="0"/>
          </a:p>
        </p:txBody>
      </p:sp>
      <p:sp>
        <p:nvSpPr>
          <p:cNvPr id="5" name="Holder 2">
            <a:extLst>
              <a:ext uri="{FF2B5EF4-FFF2-40B4-BE49-F238E27FC236}">
                <a16:creationId xmlns:a16="http://schemas.microsoft.com/office/drawing/2014/main" id="{D45C708F-A433-69EF-FB82-346A8426C8E1}"/>
              </a:ext>
            </a:extLst>
          </p:cNvPr>
          <p:cNvSpPr>
            <a:spLocks noGrp="1"/>
          </p:cNvSpPr>
          <p:nvPr>
            <p:ph type="title"/>
          </p:nvPr>
        </p:nvSpPr>
        <p:spPr>
          <a:xfrm>
            <a:off x="970147" y="872366"/>
            <a:ext cx="10612253" cy="852787"/>
          </a:xfrm>
        </p:spPr>
        <p:txBody>
          <a:bodyPr lIns="0" tIns="0" rIns="0" bIns="0"/>
          <a:lstStyle>
            <a:lvl1pPr>
              <a:defRPr sz="2902" b="1" i="0">
                <a:solidFill>
                  <a:schemeClr val="tx1"/>
                </a:solidFill>
                <a:latin typeface="Tahoma"/>
                <a:cs typeface="Tahoma"/>
              </a:defRPr>
            </a:lvl1pPr>
          </a:lstStyle>
          <a:p>
            <a:endParaRPr dirty="0"/>
          </a:p>
        </p:txBody>
      </p:sp>
      <p:sp>
        <p:nvSpPr>
          <p:cNvPr id="6" name="Rectangle 5">
            <a:extLst>
              <a:ext uri="{FF2B5EF4-FFF2-40B4-BE49-F238E27FC236}">
                <a16:creationId xmlns:a16="http://schemas.microsoft.com/office/drawing/2014/main" id="{3A1F7FBB-6CF1-17A6-8174-93328A7C57E3}"/>
              </a:ext>
            </a:extLst>
          </p:cNvPr>
          <p:cNvSpPr/>
          <p:nvPr userDrawn="1"/>
        </p:nvSpPr>
        <p:spPr>
          <a:xfrm>
            <a:off x="622632" y="872365"/>
            <a:ext cx="173758" cy="898278"/>
          </a:xfrm>
          <a:prstGeom prst="rect">
            <a:avLst/>
          </a:prstGeom>
          <a:solidFill>
            <a:srgbClr val="C822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32"/>
          </a:p>
        </p:txBody>
      </p:sp>
    </p:spTree>
    <p:extLst>
      <p:ext uri="{BB962C8B-B14F-4D97-AF65-F5344CB8AC3E}">
        <p14:creationId xmlns:p14="http://schemas.microsoft.com/office/powerpoint/2010/main" val="4023937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0A48A-BA70-0E92-2C03-F5D1106ED54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824EF-F0D0-B6DE-05F2-A9890C3F90D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FDCB90-7B05-C388-8B48-3079D6C302B7}"/>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922CF379-777F-BE19-4840-417CC174B35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EF5A78-06E9-275C-BF9E-BE45B416497B}"/>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57234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452FC8-F26F-C985-6907-2CD73B6F222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C1D7B25-8B62-3FD7-6307-7D55D274C2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794D94E-06C9-2D44-8AB4-B50B7AF378A1}"/>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5895C056-E0A7-673B-A523-0BD445A2844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82B0C4-0107-CDAA-51D4-E8D22207CF3E}"/>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191415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DB676-4630-D3A4-08A6-8556B6252D5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FBD82EE-F721-2322-5F7C-76BBFC7048F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F55E27-5519-6518-7F81-1F1AA06D0C1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BF21286-A19A-3FC1-82A3-279088B796FC}"/>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DE988E22-370C-6414-8ABA-776075DA0C2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1A84C2-1F95-E447-46D0-E81500FECFAD}"/>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78567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77A6E-D513-5FDE-8249-13D954F4CC4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71C70BF-B3CB-800D-C2EC-AB956CC18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28EE27A-3DC7-059F-663A-939CF63760D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B19E808-6CBF-B761-1C17-A9F2A1C61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BF295CF-FECB-87BE-3B26-C00FD2032AD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5308672-87C7-5096-B0F2-858AA6DC8937}"/>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8" name="Espace réservé du pied de page 7">
            <a:extLst>
              <a:ext uri="{FF2B5EF4-FFF2-40B4-BE49-F238E27FC236}">
                <a16:creationId xmlns:a16="http://schemas.microsoft.com/office/drawing/2014/main" id="{9B0BB33D-968C-9A7B-B152-98D16AD991C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3D8A0C2-E74E-6C02-D31B-053B790FA1F0}"/>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247128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2C08A-BD91-7CBF-71EE-3EF900E071B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363A262-EB67-0344-83B3-F947979B04C0}"/>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4" name="Espace réservé du pied de page 3">
            <a:extLst>
              <a:ext uri="{FF2B5EF4-FFF2-40B4-BE49-F238E27FC236}">
                <a16:creationId xmlns:a16="http://schemas.microsoft.com/office/drawing/2014/main" id="{453C1651-AB04-51A4-2E13-00AB7F5F7CE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2413747-2A28-DFCA-32C4-90A690929198}"/>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256221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2ACC91-A8C4-B039-2DE5-44CC94D14FF9}"/>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3" name="Espace réservé du pied de page 2">
            <a:extLst>
              <a:ext uri="{FF2B5EF4-FFF2-40B4-BE49-F238E27FC236}">
                <a16:creationId xmlns:a16="http://schemas.microsoft.com/office/drawing/2014/main" id="{D9FC42AA-6478-5FF0-A20C-48BA7E46F28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8B33297-FDFF-4588-EEF9-BE5D1C516A7D}"/>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175837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BF00E9-CA27-36A2-2503-2F023CF9EFF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4CAF85D-6647-9164-2C28-464F3CBD9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DC88793-C6DA-3014-7ACA-5BCE1CD3B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FB4189-24FA-5929-4D1F-A1FC5DDBD7FF}"/>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E61AD331-C116-7CA9-D5FE-B82ABBC1F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CB664A-3C50-F225-3B61-FF8FCA0454BF}"/>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4277530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1B809-50AB-0CC3-D095-056AB89EA19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A2DF002-BAFB-C29D-FEE2-A8172580E9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E9F59E8-B67D-7711-5D01-C9A7EC17A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7D9106-EFD9-28D4-45B0-F385FEAFB97E}"/>
              </a:ext>
            </a:extLst>
          </p:cNvPr>
          <p:cNvSpPr>
            <a:spLocks noGrp="1"/>
          </p:cNvSpPr>
          <p:nvPr>
            <p:ph type="dt" sz="half" idx="10"/>
          </p:nvPr>
        </p:nvSpPr>
        <p:spPr/>
        <p:txBody>
          <a:bodyPr/>
          <a:lstStyle/>
          <a:p>
            <a:fld id="{30F0E00D-33C7-42BA-AC61-58630EBB0611}"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C6606783-55BA-E245-FE8D-A9666AC4E2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A61C0AF-6DE8-12CE-2FE9-A2878C7940AF}"/>
              </a:ext>
            </a:extLst>
          </p:cNvPr>
          <p:cNvSpPr>
            <a:spLocks noGrp="1"/>
          </p:cNvSpPr>
          <p:nvPr>
            <p:ph type="sldNum" sz="quarter" idx="12"/>
          </p:nvPr>
        </p:nvSpPr>
        <p:spPr/>
        <p:txBody>
          <a:bodyPr/>
          <a:lstStyle/>
          <a:p>
            <a:fld id="{77CE1EA7-55BB-4505-84E6-9DEA5A0229ED}" type="slidenum">
              <a:rPr lang="fr-FR" smtClean="0"/>
              <a:t>‹N°›</a:t>
            </a:fld>
            <a:endParaRPr lang="fr-FR"/>
          </a:p>
        </p:txBody>
      </p:sp>
    </p:spTree>
    <p:extLst>
      <p:ext uri="{BB962C8B-B14F-4D97-AF65-F5344CB8AC3E}">
        <p14:creationId xmlns:p14="http://schemas.microsoft.com/office/powerpoint/2010/main" val="395598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09F82FC-4011-AFE5-20C8-A2178F948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B17D88-0CCE-11C9-7691-109228C70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83D8871-E82C-335E-5ECA-5F6546906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F0E00D-33C7-42BA-AC61-58630EBB0611}"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D78885A0-3EAF-57CF-2530-BB780E5A31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650CA2F-1E4E-8E5A-401A-38A30A06F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CE1EA7-55BB-4505-84E6-9DEA5A0229ED}" type="slidenum">
              <a:rPr lang="fr-FR" smtClean="0"/>
              <a:t>‹N°›</a:t>
            </a:fld>
            <a:endParaRPr lang="fr-FR"/>
          </a:p>
        </p:txBody>
      </p:sp>
    </p:spTree>
    <p:extLst>
      <p:ext uri="{BB962C8B-B14F-4D97-AF65-F5344CB8AC3E}">
        <p14:creationId xmlns:p14="http://schemas.microsoft.com/office/powerpoint/2010/main" val="1277156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politoscope.org/2024/12/comment-la-twittosphere-politique-a-bascule-a-lextreme-droite/" TargetMode="External"/><Relationship Id="rId2" Type="http://schemas.openxmlformats.org/officeDocument/2006/relationships/image" Target="../media/image43.jpg"/><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hyperlink" Target="https://politoscope.org/2024/07/347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14.xml"/><Relationship Id="rId5" Type="http://schemas.openxmlformats.org/officeDocument/2006/relationships/image" Target="../media/image61.jpg"/><Relationship Id="rId4" Type="http://schemas.openxmlformats.org/officeDocument/2006/relationships/image" Target="../media/image60.jpg"/></Relationships>
</file>

<file path=ppt/slides/_rels/slide2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steamdb.info/app/379430/charts/#6y" TargetMode="External"/><Relationship Id="rId2" Type="http://schemas.openxmlformats.org/officeDocument/2006/relationships/image" Target="../media/image70.jpg"/><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steamdb.info/app/72850/charts/#12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lesenjeux.univ-grenoble-alpes.fr/annee/2015/" TargetMode="External"/><Relationship Id="rId2" Type="http://schemas.openxmlformats.org/officeDocument/2006/relationships/image" Target="../media/image73.jpg"/><Relationship Id="rId1" Type="http://schemas.openxmlformats.org/officeDocument/2006/relationships/slideLayout" Target="../slideLayouts/slideLayout14.xml"/><Relationship Id="rId5" Type="http://schemas.openxmlformats.org/officeDocument/2006/relationships/image" Target="../media/image75.jp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5" Type="http://schemas.openxmlformats.org/officeDocument/2006/relationships/image" Target="../media/image79.jp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14.xml"/><Relationship Id="rId4" Type="http://schemas.openxmlformats.org/officeDocument/2006/relationships/hyperlink" Target="https://x.com/Mehdi_Moussaid/status/1240939191275597824/photo/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jpeg"/></Relationships>
</file>

<file path=ppt/slides/_rels/slide4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94.jpg"/><Relationship Id="rId4" Type="http://schemas.openxmlformats.org/officeDocument/2006/relationships/image" Target="../media/image93.jpg"/></Relationships>
</file>

<file path=ppt/slides/_rels/slide4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x.com/Mehdi_Moussaid/status/1240939191275597824/photo/1" TargetMode="Externa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gif"/><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2FEE5757-F04E-7A66-0225-57D398A21937}"/>
              </a:ext>
            </a:extLst>
          </p:cNvPr>
          <p:cNvSpPr txBox="1">
            <a:spLocks noGrp="1"/>
          </p:cNvSpPr>
          <p:nvPr>
            <p:ph type="title"/>
          </p:nvPr>
        </p:nvSpPr>
        <p:spPr>
          <a:xfrm>
            <a:off x="2849359" y="4827019"/>
            <a:ext cx="6493281" cy="928661"/>
          </a:xfrm>
          <a:prstGeom prst="rect">
            <a:avLst/>
          </a:prstGeom>
        </p:spPr>
        <p:txBody>
          <a:bodyPr vert="horz" wrap="square" lIns="0" tIns="35125" rIns="0" bIns="0" rtlCol="0" anchor="ctr">
            <a:spAutoFit/>
          </a:bodyPr>
          <a:lstStyle/>
          <a:p>
            <a:pPr algn="ctr">
              <a:lnSpc>
                <a:spcPct val="100000"/>
              </a:lnSpc>
              <a:spcBef>
                <a:spcPts val="277"/>
              </a:spcBef>
            </a:pPr>
            <a:r>
              <a:rPr lang="fr-FR" spc="-163" dirty="0"/>
              <a:t>Sociologie du numérique contemporain</a:t>
            </a:r>
            <a:endParaRPr sz="2267" dirty="0"/>
          </a:p>
        </p:txBody>
      </p:sp>
      <p:sp>
        <p:nvSpPr>
          <p:cNvPr id="4" name="object 3">
            <a:extLst>
              <a:ext uri="{FF2B5EF4-FFF2-40B4-BE49-F238E27FC236}">
                <a16:creationId xmlns:a16="http://schemas.microsoft.com/office/drawing/2014/main" id="{485D88BF-0ABD-F411-FB4F-5C81741978F0}"/>
              </a:ext>
            </a:extLst>
          </p:cNvPr>
          <p:cNvSpPr txBox="1"/>
          <p:nvPr/>
        </p:nvSpPr>
        <p:spPr>
          <a:xfrm>
            <a:off x="1950106" y="6027680"/>
            <a:ext cx="2106920" cy="207067"/>
          </a:xfrm>
          <a:prstGeom prst="rect">
            <a:avLst/>
          </a:prstGeom>
        </p:spPr>
        <p:txBody>
          <a:bodyPr vert="horz" wrap="square" lIns="0" tIns="11516" rIns="0" bIns="0" rtlCol="0">
            <a:spAutoFit/>
          </a:bodyPr>
          <a:lstStyle/>
          <a:p>
            <a:pPr marL="11516" algn="ctr" defTabSz="829178">
              <a:spcBef>
                <a:spcPts val="91"/>
              </a:spcBef>
              <a:defRPr/>
            </a:pPr>
            <a:r>
              <a:rPr lang="fr-FR" sz="1270" dirty="0">
                <a:solidFill>
                  <a:prstClr val="white"/>
                </a:solidFill>
                <a:latin typeface="Tahoma"/>
                <a:cs typeface="Tahoma"/>
              </a:rPr>
              <a:t>Cyprien Vanhuyse</a:t>
            </a:r>
          </a:p>
        </p:txBody>
      </p:sp>
      <p:sp>
        <p:nvSpPr>
          <p:cNvPr id="5" name="object 3">
            <a:extLst>
              <a:ext uri="{FF2B5EF4-FFF2-40B4-BE49-F238E27FC236}">
                <a16:creationId xmlns:a16="http://schemas.microsoft.com/office/drawing/2014/main" id="{17726BE5-DB73-3EC9-88FC-E53DD98A4B8D}"/>
              </a:ext>
            </a:extLst>
          </p:cNvPr>
          <p:cNvSpPr txBox="1"/>
          <p:nvPr/>
        </p:nvSpPr>
        <p:spPr>
          <a:xfrm>
            <a:off x="8168948" y="6027680"/>
            <a:ext cx="2106920" cy="207067"/>
          </a:xfrm>
          <a:prstGeom prst="rect">
            <a:avLst/>
          </a:prstGeom>
        </p:spPr>
        <p:txBody>
          <a:bodyPr vert="horz" wrap="square" lIns="0" tIns="11516" rIns="0" bIns="0" rtlCol="0">
            <a:spAutoFit/>
          </a:bodyPr>
          <a:lstStyle/>
          <a:p>
            <a:pPr marL="11516" algn="ctr" defTabSz="829178">
              <a:spcBef>
                <a:spcPts val="91"/>
              </a:spcBef>
              <a:defRPr/>
            </a:pPr>
            <a:r>
              <a:rPr lang="fr-FR" sz="1270" dirty="0">
                <a:solidFill>
                  <a:prstClr val="white"/>
                </a:solidFill>
                <a:latin typeface="Tahoma"/>
                <a:cs typeface="Tahoma"/>
              </a:rPr>
              <a:t>Avril 2025-Juin 2025</a:t>
            </a:r>
          </a:p>
        </p:txBody>
      </p:sp>
      <p:sp>
        <p:nvSpPr>
          <p:cNvPr id="6" name="Espace réservé de la date 5">
            <a:extLst>
              <a:ext uri="{FF2B5EF4-FFF2-40B4-BE49-F238E27FC236}">
                <a16:creationId xmlns:a16="http://schemas.microsoft.com/office/drawing/2014/main" id="{37562425-5882-FA15-76CC-44D5A945A3C6}"/>
              </a:ext>
            </a:extLst>
          </p:cNvPr>
          <p:cNvSpPr>
            <a:spLocks noGrp="1"/>
          </p:cNvSpPr>
          <p:nvPr>
            <p:ph type="dt" sz="half" idx="6"/>
          </p:nvPr>
        </p:nvSpPr>
        <p:spPr/>
        <p:txBody>
          <a:bodyPr/>
          <a:lstStyle/>
          <a:p>
            <a:r>
              <a:rPr lang="fr-FR"/>
              <a:t>29/05/2025</a:t>
            </a:r>
            <a:endParaRPr lang="en-US" dirty="0"/>
          </a:p>
        </p:txBody>
      </p:sp>
      <p:sp>
        <p:nvSpPr>
          <p:cNvPr id="7" name="Espace réservé du numéro de diapositive 6">
            <a:extLst>
              <a:ext uri="{FF2B5EF4-FFF2-40B4-BE49-F238E27FC236}">
                <a16:creationId xmlns:a16="http://schemas.microsoft.com/office/drawing/2014/main" id="{72E6D877-F85A-FE85-BD65-61F259C7FB6C}"/>
              </a:ext>
            </a:extLst>
          </p:cNvPr>
          <p:cNvSpPr>
            <a:spLocks noGrp="1"/>
          </p:cNvSpPr>
          <p:nvPr>
            <p:ph type="sldNum" sz="quarter" idx="7"/>
          </p:nvPr>
        </p:nvSpPr>
        <p:spPr/>
        <p:txBody>
          <a:bodyPr/>
          <a:lstStyle/>
          <a:p>
            <a:fld id="{B6F15528-21DE-4FAA-801E-634DDDAF4B2B}" type="slidenum">
              <a:rPr lang="fr-FR" smtClean="0"/>
              <a:t>1</a:t>
            </a:fld>
            <a:endParaRPr lang="fr-FR"/>
          </a:p>
        </p:txBody>
      </p:sp>
    </p:spTree>
    <p:extLst>
      <p:ext uri="{BB962C8B-B14F-4D97-AF65-F5344CB8AC3E}">
        <p14:creationId xmlns:p14="http://schemas.microsoft.com/office/powerpoint/2010/main" val="256451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057B6-115D-E91A-AA4D-AE0AEE2668A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C46DE2E-AC63-4566-43B9-899184A1CD4A}"/>
              </a:ext>
            </a:extLst>
          </p:cNvPr>
          <p:cNvSpPr>
            <a:spLocks noGrp="1"/>
          </p:cNvSpPr>
          <p:nvPr>
            <p:ph type="title"/>
          </p:nvPr>
        </p:nvSpPr>
        <p:spPr/>
        <p:txBody>
          <a:bodyPr/>
          <a:lstStyle/>
          <a:p>
            <a:r>
              <a:rPr lang="fr-FR" dirty="0"/>
              <a:t>Une utopie qui n’a pas perduré</a:t>
            </a:r>
          </a:p>
        </p:txBody>
      </p:sp>
      <p:sp>
        <p:nvSpPr>
          <p:cNvPr id="4" name="Google Shape;2478;p267">
            <a:extLst>
              <a:ext uri="{FF2B5EF4-FFF2-40B4-BE49-F238E27FC236}">
                <a16:creationId xmlns:a16="http://schemas.microsoft.com/office/drawing/2014/main" id="{B6E7D041-C212-3B14-FFCE-0CB614F9CC7C}"/>
              </a:ext>
            </a:extLst>
          </p:cNvPr>
          <p:cNvSpPr txBox="1"/>
          <p:nvPr/>
        </p:nvSpPr>
        <p:spPr>
          <a:xfrm>
            <a:off x="7238030" y="2462827"/>
            <a:ext cx="2697243" cy="5239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600"/>
              <a:buFont typeface="Avenir"/>
              <a:buNone/>
            </a:pPr>
            <a:r>
              <a:rPr lang="fr-FR" sz="2800" b="1" i="0" u="none" strike="noStrike" cap="none" dirty="0">
                <a:latin typeface="Avenir"/>
                <a:ea typeface="Avenir"/>
                <a:cs typeface="Avenir"/>
                <a:sym typeface="Avenir"/>
              </a:rPr>
              <a:t>Tim Berners-Lee</a:t>
            </a:r>
            <a:endParaRPr sz="1400" dirty="0"/>
          </a:p>
        </p:txBody>
      </p:sp>
      <p:pic>
        <p:nvPicPr>
          <p:cNvPr id="5" name="Google Shape;2479;p267" descr="main-qimg-87baacfc515d930d47bf92630e20f2be-c.jpeg">
            <a:extLst>
              <a:ext uri="{FF2B5EF4-FFF2-40B4-BE49-F238E27FC236}">
                <a16:creationId xmlns:a16="http://schemas.microsoft.com/office/drawing/2014/main" id="{CBF287D8-9C5A-99AE-2CD4-224CC61E985E}"/>
              </a:ext>
            </a:extLst>
          </p:cNvPr>
          <p:cNvPicPr preferRelativeResize="0"/>
          <p:nvPr/>
        </p:nvPicPr>
        <p:blipFill rotWithShape="1">
          <a:blip r:embed="rId2">
            <a:alphaModFix/>
          </a:blip>
          <a:srcRect l="6978" t="8598" r="21943" b="20878"/>
          <a:stretch/>
        </p:blipFill>
        <p:spPr>
          <a:xfrm>
            <a:off x="7238030" y="251672"/>
            <a:ext cx="4747142" cy="2211155"/>
          </a:xfrm>
          <a:prstGeom prst="rect">
            <a:avLst/>
          </a:prstGeom>
          <a:noFill/>
          <a:ln>
            <a:noFill/>
          </a:ln>
          <a:effectLst>
            <a:outerShdw blurRad="292100" dist="139700" dir="2700000" algn="tl" rotWithShape="0">
              <a:srgbClr val="333333">
                <a:alpha val="64705"/>
              </a:srgbClr>
            </a:outerShdw>
          </a:effectLst>
        </p:spPr>
      </p:pic>
      <p:sp>
        <p:nvSpPr>
          <p:cNvPr id="6" name="Google Shape;2480;p267">
            <a:extLst>
              <a:ext uri="{FF2B5EF4-FFF2-40B4-BE49-F238E27FC236}">
                <a16:creationId xmlns:a16="http://schemas.microsoft.com/office/drawing/2014/main" id="{DF911EC9-8581-8382-0B6D-CDE6E77F7F86}"/>
              </a:ext>
            </a:extLst>
          </p:cNvPr>
          <p:cNvSpPr txBox="1"/>
          <p:nvPr/>
        </p:nvSpPr>
        <p:spPr>
          <a:xfrm>
            <a:off x="9853942" y="2482923"/>
            <a:ext cx="2210208" cy="5239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600"/>
              <a:buFont typeface="Avenir"/>
              <a:buNone/>
            </a:pPr>
            <a:r>
              <a:rPr lang="fr-FR" sz="3600" b="1" i="0" u="none" strike="noStrike" cap="none" dirty="0">
                <a:latin typeface="Avenir"/>
                <a:ea typeface="Avenir"/>
                <a:cs typeface="Avenir"/>
                <a:sym typeface="Avenir"/>
              </a:rPr>
              <a:t>Vint Cerf</a:t>
            </a:r>
            <a:endParaRPr dirty="0"/>
          </a:p>
        </p:txBody>
      </p:sp>
      <p:pic>
        <p:nvPicPr>
          <p:cNvPr id="9" name="Google Shape;941;p100">
            <a:extLst>
              <a:ext uri="{FF2B5EF4-FFF2-40B4-BE49-F238E27FC236}">
                <a16:creationId xmlns:a16="http://schemas.microsoft.com/office/drawing/2014/main" id="{929D8116-2AF9-932C-436F-14E9338A8FD0}"/>
              </a:ext>
            </a:extLst>
          </p:cNvPr>
          <p:cNvPicPr preferRelativeResize="0"/>
          <p:nvPr/>
        </p:nvPicPr>
        <p:blipFill>
          <a:blip r:embed="rId3">
            <a:alphaModFix/>
          </a:blip>
          <a:stretch>
            <a:fillRect/>
          </a:stretch>
        </p:blipFill>
        <p:spPr>
          <a:xfrm>
            <a:off x="9206598" y="3200501"/>
            <a:ext cx="2697243" cy="3512490"/>
          </a:xfrm>
          <a:prstGeom prst="rect">
            <a:avLst/>
          </a:prstGeom>
          <a:noFill/>
          <a:ln>
            <a:noFill/>
          </a:ln>
        </p:spPr>
      </p:pic>
      <p:sp>
        <p:nvSpPr>
          <p:cNvPr id="10" name="ZoneTexte 9">
            <a:extLst>
              <a:ext uri="{FF2B5EF4-FFF2-40B4-BE49-F238E27FC236}">
                <a16:creationId xmlns:a16="http://schemas.microsoft.com/office/drawing/2014/main" id="{F24D3E24-3B04-00F9-CCDC-14D5B16467AD}"/>
              </a:ext>
            </a:extLst>
          </p:cNvPr>
          <p:cNvSpPr txBox="1"/>
          <p:nvPr/>
        </p:nvSpPr>
        <p:spPr>
          <a:xfrm>
            <a:off x="6289227" y="3201263"/>
            <a:ext cx="2917371" cy="523220"/>
          </a:xfrm>
          <a:prstGeom prst="rect">
            <a:avLst/>
          </a:prstGeom>
          <a:noFill/>
        </p:spPr>
        <p:txBody>
          <a:bodyPr wrap="square">
            <a:spAutoFit/>
          </a:bodyPr>
          <a:lstStyle/>
          <a:p>
            <a:pPr marL="0" lvl="0" indent="0" algn="just" rtl="0">
              <a:spcBef>
                <a:spcPts val="0"/>
              </a:spcBef>
              <a:spcAft>
                <a:spcPts val="0"/>
              </a:spcAft>
              <a:buNone/>
            </a:pPr>
            <a:r>
              <a:rPr lang="fr-FR" sz="1400" dirty="0"/>
              <a:t>Cardon (Dominique), Granjon (Fabien), </a:t>
            </a:r>
            <a:r>
              <a:rPr lang="fr-FR" sz="1400" i="1" dirty="0" err="1"/>
              <a:t>Médiactivistes</a:t>
            </a:r>
            <a:endParaRPr lang="fr-FR" sz="1400" dirty="0"/>
          </a:p>
        </p:txBody>
      </p:sp>
      <p:pic>
        <p:nvPicPr>
          <p:cNvPr id="12" name="Google Shape;3014;p344">
            <a:extLst>
              <a:ext uri="{FF2B5EF4-FFF2-40B4-BE49-F238E27FC236}">
                <a16:creationId xmlns:a16="http://schemas.microsoft.com/office/drawing/2014/main" id="{1BC4E9D0-1850-B664-DB0A-FE924D02242D}"/>
              </a:ext>
            </a:extLst>
          </p:cNvPr>
          <p:cNvPicPr preferRelativeResize="0"/>
          <p:nvPr/>
        </p:nvPicPr>
        <p:blipFill rotWithShape="1">
          <a:blip r:embed="rId4">
            <a:alphaModFix/>
          </a:blip>
          <a:srcRect l="3230" t="4645" r="3945" b="7202"/>
          <a:stretch/>
        </p:blipFill>
        <p:spPr>
          <a:xfrm>
            <a:off x="6716486" y="3818333"/>
            <a:ext cx="1972836" cy="2874119"/>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202611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2831-8C04-3E66-CAFD-9D623093B80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95CBE51-DF53-5640-E91B-5F861A97AD57}"/>
              </a:ext>
            </a:extLst>
          </p:cNvPr>
          <p:cNvSpPr>
            <a:spLocks noGrp="1"/>
          </p:cNvSpPr>
          <p:nvPr>
            <p:ph type="title"/>
          </p:nvPr>
        </p:nvSpPr>
        <p:spPr/>
        <p:txBody>
          <a:bodyPr/>
          <a:lstStyle/>
          <a:p>
            <a:r>
              <a:rPr lang="fr-FR" dirty="0"/>
              <a:t>L’architecture d’internet et la communication</a:t>
            </a:r>
          </a:p>
        </p:txBody>
      </p:sp>
      <p:pic>
        <p:nvPicPr>
          <p:cNvPr id="4" name="Image 3" descr="Une image contenant texte, bleu vert&#10;&#10;Le contenu généré par l’IA peut être incorrect.">
            <a:extLst>
              <a:ext uri="{FF2B5EF4-FFF2-40B4-BE49-F238E27FC236}">
                <a16:creationId xmlns:a16="http://schemas.microsoft.com/office/drawing/2014/main" id="{C682D1EA-5F2D-D067-855E-90EB71420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900" y="1725153"/>
            <a:ext cx="4457500" cy="3307828"/>
          </a:xfrm>
          <a:prstGeom prst="rect">
            <a:avLst/>
          </a:prstGeom>
        </p:spPr>
      </p:pic>
      <p:sp>
        <p:nvSpPr>
          <p:cNvPr id="5" name="ZoneTexte 4">
            <a:extLst>
              <a:ext uri="{FF2B5EF4-FFF2-40B4-BE49-F238E27FC236}">
                <a16:creationId xmlns:a16="http://schemas.microsoft.com/office/drawing/2014/main" id="{8FDA9BF5-2C1D-78BF-7C05-E5618145F01D}"/>
              </a:ext>
            </a:extLst>
          </p:cNvPr>
          <p:cNvSpPr txBox="1"/>
          <p:nvPr/>
        </p:nvSpPr>
        <p:spPr>
          <a:xfrm>
            <a:off x="680720" y="2052320"/>
            <a:ext cx="3911600" cy="3970318"/>
          </a:xfrm>
          <a:prstGeom prst="rect">
            <a:avLst/>
          </a:prstGeom>
          <a:noFill/>
        </p:spPr>
        <p:txBody>
          <a:bodyPr wrap="square" rtlCol="0">
            <a:spAutoFit/>
          </a:bodyPr>
          <a:lstStyle/>
          <a:p>
            <a:pPr marL="285750" indent="-285750">
              <a:buFont typeface="Arial" panose="020B0604020202020204" pitchFamily="34" charset="0"/>
              <a:buChar char="•"/>
            </a:pPr>
            <a:r>
              <a:rPr lang="fr-FR" dirty="0"/>
              <a:t>Un espace de liberté ? En fait ça dépend </a:t>
            </a:r>
          </a:p>
          <a:p>
            <a:pPr marL="285750" indent="-285750">
              <a:buFont typeface="Arial" panose="020B0604020202020204" pitchFamily="34" charset="0"/>
              <a:buChar char="•"/>
            </a:pPr>
            <a:r>
              <a:rPr lang="fr-FR" dirty="0"/>
              <a:t>Peut être représenté comme un graphe orienté </a:t>
            </a:r>
          </a:p>
          <a:p>
            <a:pPr marL="285750" indent="-285750">
              <a:buFont typeface="Arial" panose="020B0604020202020204" pitchFamily="34" charset="0"/>
              <a:buChar char="•"/>
            </a:pPr>
            <a:r>
              <a:rPr lang="fr-FR" dirty="0"/>
              <a:t>Quelles conséquences sociales ?</a:t>
            </a:r>
          </a:p>
          <a:p>
            <a:pPr marL="742950" lvl="1" indent="-285750">
              <a:buFont typeface="Wingdings" panose="05000000000000000000" pitchFamily="2" charset="2"/>
              <a:buChar char="Ø"/>
            </a:pPr>
            <a:r>
              <a:rPr lang="fr-FR" dirty="0"/>
              <a:t>Possibilité d’échapper à la censure (nœuds, systèmes d’accès cryptés, …) </a:t>
            </a:r>
          </a:p>
          <a:p>
            <a:pPr marL="742950" lvl="1" indent="-285750">
              <a:buFont typeface="Wingdings" panose="05000000000000000000" pitchFamily="2" charset="2"/>
              <a:buChar char="Ø"/>
            </a:pPr>
            <a:r>
              <a:rPr lang="fr-FR" dirty="0"/>
              <a:t>Aucun site n’existe sans lien avec d’autres </a:t>
            </a:r>
            <a:r>
              <a:rPr lang="fr-FR" dirty="0">
                <a:sym typeface="Wingdings" panose="05000000000000000000" pitchFamily="2" charset="2"/>
              </a:rPr>
              <a:t> bon moyen d’analyse </a:t>
            </a:r>
            <a:endParaRPr lang="fr-FR" dirty="0"/>
          </a:p>
          <a:p>
            <a:pPr marL="742950" lvl="1" indent="-285750">
              <a:buFont typeface="Wingdings" panose="05000000000000000000" pitchFamily="2" charset="2"/>
              <a:buChar char="Ø"/>
            </a:pPr>
            <a:r>
              <a:rPr lang="fr-FR" dirty="0"/>
              <a:t>Il y a des « culs-de-sac » et des « sources » pures</a:t>
            </a:r>
          </a:p>
          <a:p>
            <a:pPr marL="285750" indent="-285750">
              <a:buFont typeface="Arial" panose="020B0604020202020204" pitchFamily="34" charset="0"/>
              <a:buChar char="•"/>
            </a:pPr>
            <a:endParaRPr lang="fr-FR" dirty="0"/>
          </a:p>
        </p:txBody>
      </p:sp>
      <p:pic>
        <p:nvPicPr>
          <p:cNvPr id="7" name="Graphique 6">
            <a:extLst>
              <a:ext uri="{FF2B5EF4-FFF2-40B4-BE49-F238E27FC236}">
                <a16:creationId xmlns:a16="http://schemas.microsoft.com/office/drawing/2014/main" id="{8F59ECD2-5F18-4798-777A-C97A14668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5344" y="4887260"/>
            <a:ext cx="2166228" cy="1939607"/>
          </a:xfrm>
          <a:prstGeom prst="rect">
            <a:avLst/>
          </a:prstGeom>
        </p:spPr>
      </p:pic>
    </p:spTree>
    <p:extLst>
      <p:ext uri="{BB962C8B-B14F-4D97-AF65-F5344CB8AC3E}">
        <p14:creationId xmlns:p14="http://schemas.microsoft.com/office/powerpoint/2010/main" val="157274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5483E-A30E-C60D-3F1E-DA308FF3DC8C}"/>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BA4DA06A-DD06-F31F-913E-10A4334E36A5}"/>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 Manipulations en ligne</a:t>
            </a:r>
          </a:p>
        </p:txBody>
      </p:sp>
    </p:spTree>
    <p:extLst>
      <p:ext uri="{BB962C8B-B14F-4D97-AF65-F5344CB8AC3E}">
        <p14:creationId xmlns:p14="http://schemas.microsoft.com/office/powerpoint/2010/main" val="3419659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8E14E-0C95-6B1C-38A5-01A5D83ECC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C67B2A-CEA1-E8E8-A28A-F1B89831E222}"/>
              </a:ext>
            </a:extLst>
          </p:cNvPr>
          <p:cNvSpPr>
            <a:spLocks noGrp="1"/>
          </p:cNvSpPr>
          <p:nvPr>
            <p:ph type="title"/>
          </p:nvPr>
        </p:nvSpPr>
        <p:spPr/>
        <p:txBody>
          <a:bodyPr/>
          <a:lstStyle/>
          <a:p>
            <a:r>
              <a:rPr lang="fr-FR" dirty="0"/>
              <a:t>Un espace pour les humains ou pour les bots ? </a:t>
            </a:r>
          </a:p>
        </p:txBody>
      </p:sp>
      <p:pic>
        <p:nvPicPr>
          <p:cNvPr id="6" name="Image 5">
            <a:extLst>
              <a:ext uri="{FF2B5EF4-FFF2-40B4-BE49-F238E27FC236}">
                <a16:creationId xmlns:a16="http://schemas.microsoft.com/office/drawing/2014/main" id="{6A329A14-6FBC-C37E-C240-BF0D27FA295E}"/>
              </a:ext>
            </a:extLst>
          </p:cNvPr>
          <p:cNvPicPr>
            <a:picLocks noChangeAspect="1"/>
          </p:cNvPicPr>
          <p:nvPr/>
        </p:nvPicPr>
        <p:blipFill>
          <a:blip r:embed="rId2"/>
          <a:stretch>
            <a:fillRect/>
          </a:stretch>
        </p:blipFill>
        <p:spPr>
          <a:xfrm>
            <a:off x="5399314" y="2148574"/>
            <a:ext cx="6792686" cy="1021492"/>
          </a:xfrm>
          <a:prstGeom prst="rect">
            <a:avLst/>
          </a:prstGeom>
        </p:spPr>
      </p:pic>
      <p:sp>
        <p:nvSpPr>
          <p:cNvPr id="9" name="ZoneTexte 8">
            <a:extLst>
              <a:ext uri="{FF2B5EF4-FFF2-40B4-BE49-F238E27FC236}">
                <a16:creationId xmlns:a16="http://schemas.microsoft.com/office/drawing/2014/main" id="{8290FF67-8F4E-FC67-B197-A5E8381AADE4}"/>
              </a:ext>
            </a:extLst>
          </p:cNvPr>
          <p:cNvSpPr txBox="1"/>
          <p:nvPr/>
        </p:nvSpPr>
        <p:spPr>
          <a:xfrm>
            <a:off x="5399314" y="3170066"/>
            <a:ext cx="6096000" cy="1169551"/>
          </a:xfrm>
          <a:prstGeom prst="rect">
            <a:avLst/>
          </a:prstGeom>
          <a:noFill/>
        </p:spPr>
        <p:txBody>
          <a:bodyPr wrap="square">
            <a:spAutoFit/>
          </a:bodyPr>
          <a:lstStyle/>
          <a:p>
            <a:r>
              <a:rPr lang="fr-FR" sz="1400" dirty="0"/>
              <a:t>« L’attention accordée par cette sociologie aux porte-paroles, entités représentant une autre entité au sein d’un processus de négociation, fait écho à la situation des robots : ils agissent dans le flux des échanges en ligne et servent de proxy aux concepteurs qui leur délèguent, par avance, des actions à accomplir. »  (</a:t>
            </a:r>
            <a:r>
              <a:rPr lang="fr-FR" sz="1400" dirty="0" err="1"/>
              <a:t>Glassey</a:t>
            </a:r>
            <a:r>
              <a:rPr lang="fr-FR" sz="1400" dirty="0"/>
              <a:t>) </a:t>
            </a:r>
          </a:p>
        </p:txBody>
      </p:sp>
      <p:pic>
        <p:nvPicPr>
          <p:cNvPr id="11" name="Image 10" descr="Une image contenant texte, capture d’écran, logo, Police&#10;&#10;Le contenu généré par l’IA peut être incorrect.">
            <a:extLst>
              <a:ext uri="{FF2B5EF4-FFF2-40B4-BE49-F238E27FC236}">
                <a16:creationId xmlns:a16="http://schemas.microsoft.com/office/drawing/2014/main" id="{7DC67BE8-E121-4636-E02A-D4E9EDBCB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737" y="4591914"/>
            <a:ext cx="4307840" cy="2189656"/>
          </a:xfrm>
          <a:prstGeom prst="rect">
            <a:avLst/>
          </a:prstGeom>
        </p:spPr>
      </p:pic>
    </p:spTree>
    <p:extLst>
      <p:ext uri="{BB962C8B-B14F-4D97-AF65-F5344CB8AC3E}">
        <p14:creationId xmlns:p14="http://schemas.microsoft.com/office/powerpoint/2010/main" val="1945238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81E8B-E738-84F0-86E0-E7643D37289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478C0DC-5C9C-5430-EA05-85CC05788683}"/>
              </a:ext>
            </a:extLst>
          </p:cNvPr>
          <p:cNvSpPr>
            <a:spLocks noGrp="1"/>
          </p:cNvSpPr>
          <p:nvPr>
            <p:ph type="title"/>
          </p:nvPr>
        </p:nvSpPr>
        <p:spPr/>
        <p:txBody>
          <a:bodyPr/>
          <a:lstStyle/>
          <a:p>
            <a:r>
              <a:rPr lang="fr-FR" dirty="0"/>
              <a:t>Manipulations politiques</a:t>
            </a:r>
          </a:p>
        </p:txBody>
      </p:sp>
      <p:pic>
        <p:nvPicPr>
          <p:cNvPr id="4" name="Image 3" descr="Une image contenant texte, affiche, Police, graphisme&#10;&#10;Le contenu généré par l’IA peut être incorrect.">
            <a:extLst>
              <a:ext uri="{FF2B5EF4-FFF2-40B4-BE49-F238E27FC236}">
                <a16:creationId xmlns:a16="http://schemas.microsoft.com/office/drawing/2014/main" id="{6644CB1D-88D1-1C1A-16EF-DA7ED38EA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720" y="1462039"/>
            <a:ext cx="2550160" cy="4198097"/>
          </a:xfrm>
          <a:prstGeom prst="rect">
            <a:avLst/>
          </a:prstGeom>
        </p:spPr>
      </p:pic>
      <p:sp>
        <p:nvSpPr>
          <p:cNvPr id="6" name="ZoneTexte 5">
            <a:extLst>
              <a:ext uri="{FF2B5EF4-FFF2-40B4-BE49-F238E27FC236}">
                <a16:creationId xmlns:a16="http://schemas.microsoft.com/office/drawing/2014/main" id="{F10E1132-3F75-5623-2565-B6AE5FBD6CFD}"/>
              </a:ext>
            </a:extLst>
          </p:cNvPr>
          <p:cNvSpPr txBox="1"/>
          <p:nvPr/>
        </p:nvSpPr>
        <p:spPr>
          <a:xfrm>
            <a:off x="4927600" y="2851835"/>
            <a:ext cx="4216400" cy="1754326"/>
          </a:xfrm>
          <a:prstGeom prst="rect">
            <a:avLst/>
          </a:prstGeom>
          <a:noFill/>
        </p:spPr>
        <p:txBody>
          <a:bodyPr wrap="square">
            <a:spAutoFit/>
          </a:bodyPr>
          <a:lstStyle/>
          <a:p>
            <a:r>
              <a:rPr lang="fr-FR" dirty="0">
                <a:hlinkClick r:id="rId3"/>
              </a:rPr>
              <a:t>https://politoscope.org/2024/12/comment-la-twittosphere-politique-a-bascule-a-lextreme-droite/</a:t>
            </a:r>
            <a:r>
              <a:rPr lang="fr-FR" dirty="0"/>
              <a:t> </a:t>
            </a:r>
          </a:p>
          <a:p>
            <a:r>
              <a:rPr lang="fr-FR" dirty="0">
                <a:hlinkClick r:id="rId4"/>
              </a:rPr>
              <a:t>https://politoscope.org/2024/07/3471/</a:t>
            </a:r>
            <a:endParaRPr lang="fr-FR" dirty="0"/>
          </a:p>
          <a:p>
            <a:endParaRPr lang="fr-FR" dirty="0"/>
          </a:p>
          <a:p>
            <a:endParaRPr lang="fr-FR" dirty="0"/>
          </a:p>
        </p:txBody>
      </p:sp>
      <p:pic>
        <p:nvPicPr>
          <p:cNvPr id="11" name="Image 10">
            <a:extLst>
              <a:ext uri="{FF2B5EF4-FFF2-40B4-BE49-F238E27FC236}">
                <a16:creationId xmlns:a16="http://schemas.microsoft.com/office/drawing/2014/main" id="{7ADF59BA-57F8-E498-4ECF-9B98F4CE8E44}"/>
              </a:ext>
            </a:extLst>
          </p:cNvPr>
          <p:cNvPicPr>
            <a:picLocks noChangeAspect="1"/>
          </p:cNvPicPr>
          <p:nvPr/>
        </p:nvPicPr>
        <p:blipFill>
          <a:blip r:embed="rId5"/>
          <a:stretch>
            <a:fillRect/>
          </a:stretch>
        </p:blipFill>
        <p:spPr>
          <a:xfrm>
            <a:off x="5242560" y="4359010"/>
            <a:ext cx="3987800" cy="896754"/>
          </a:xfrm>
          <a:prstGeom prst="rect">
            <a:avLst/>
          </a:prstGeom>
        </p:spPr>
      </p:pic>
      <p:pic>
        <p:nvPicPr>
          <p:cNvPr id="13" name="Image 12" descr="Une image contenant cercle, diagramme, Graphique, conception&#10;&#10;Le contenu généré par l’IA peut être incorrect.">
            <a:extLst>
              <a:ext uri="{FF2B5EF4-FFF2-40B4-BE49-F238E27FC236}">
                <a16:creationId xmlns:a16="http://schemas.microsoft.com/office/drawing/2014/main" id="{B98C1918-B185-27AB-A210-BABE089B6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297" y="973934"/>
            <a:ext cx="1754326" cy="1754326"/>
          </a:xfrm>
          <a:prstGeom prst="rect">
            <a:avLst/>
          </a:prstGeom>
        </p:spPr>
      </p:pic>
    </p:spTree>
    <p:extLst>
      <p:ext uri="{BB962C8B-B14F-4D97-AF65-F5344CB8AC3E}">
        <p14:creationId xmlns:p14="http://schemas.microsoft.com/office/powerpoint/2010/main" val="1181490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3096-04C0-E391-2513-9E422F76B3E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49AC151-F6D4-A35E-F420-D2CB0DDE2036}"/>
              </a:ext>
            </a:extLst>
          </p:cNvPr>
          <p:cNvSpPr>
            <a:spLocks noGrp="1"/>
          </p:cNvSpPr>
          <p:nvPr>
            <p:ph type="title"/>
          </p:nvPr>
        </p:nvSpPr>
        <p:spPr/>
        <p:txBody>
          <a:bodyPr/>
          <a:lstStyle/>
          <a:p>
            <a:r>
              <a:rPr lang="fr-FR" dirty="0"/>
              <a:t>Manipulations commerciales</a:t>
            </a:r>
          </a:p>
        </p:txBody>
      </p:sp>
      <p:pic>
        <p:nvPicPr>
          <p:cNvPr id="4" name="Image 3" descr="Une image contenant texte, voiture, Véhicule terrestre, véhicule&#10;&#10;Le contenu généré par l’IA peut être incorrect.">
            <a:extLst>
              <a:ext uri="{FF2B5EF4-FFF2-40B4-BE49-F238E27FC236}">
                <a16:creationId xmlns:a16="http://schemas.microsoft.com/office/drawing/2014/main" id="{4637B70F-5DCE-6C96-02D6-B7B324347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279" y="1298759"/>
            <a:ext cx="2151530" cy="3429000"/>
          </a:xfrm>
          <a:prstGeom prst="rect">
            <a:avLst/>
          </a:prstGeom>
        </p:spPr>
      </p:pic>
      <p:pic>
        <p:nvPicPr>
          <p:cNvPr id="6" name="Image 5" descr="Une image contenant texte, mammifère, Police, affiche&#10;&#10;Le contenu généré par l’IA peut être incorrect.">
            <a:extLst>
              <a:ext uri="{FF2B5EF4-FFF2-40B4-BE49-F238E27FC236}">
                <a16:creationId xmlns:a16="http://schemas.microsoft.com/office/drawing/2014/main" id="{229515AA-96AC-CC85-A2D2-9DA0B6AFF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629" y="107800"/>
            <a:ext cx="1553010" cy="2381917"/>
          </a:xfrm>
          <a:prstGeom prst="rect">
            <a:avLst/>
          </a:prstGeom>
        </p:spPr>
      </p:pic>
      <p:pic>
        <p:nvPicPr>
          <p:cNvPr id="9" name="Image 8">
            <a:extLst>
              <a:ext uri="{FF2B5EF4-FFF2-40B4-BE49-F238E27FC236}">
                <a16:creationId xmlns:a16="http://schemas.microsoft.com/office/drawing/2014/main" id="{127E34D4-30EA-7B4B-F897-C0884D460151}"/>
              </a:ext>
            </a:extLst>
          </p:cNvPr>
          <p:cNvPicPr>
            <a:picLocks noChangeAspect="1"/>
          </p:cNvPicPr>
          <p:nvPr/>
        </p:nvPicPr>
        <p:blipFill>
          <a:blip r:embed="rId4"/>
          <a:stretch>
            <a:fillRect/>
          </a:stretch>
        </p:blipFill>
        <p:spPr>
          <a:xfrm>
            <a:off x="5121147" y="5348446"/>
            <a:ext cx="7000240" cy="871338"/>
          </a:xfrm>
          <a:prstGeom prst="rect">
            <a:avLst/>
          </a:prstGeom>
        </p:spPr>
      </p:pic>
      <p:pic>
        <p:nvPicPr>
          <p:cNvPr id="11" name="Image 10" descr="Une image contenant habits, personne, Visage humain, homme&#10;&#10;Le contenu généré par l’IA peut être incorrect.">
            <a:extLst>
              <a:ext uri="{FF2B5EF4-FFF2-40B4-BE49-F238E27FC236}">
                <a16:creationId xmlns:a16="http://schemas.microsoft.com/office/drawing/2014/main" id="{E22730F6-6732-4A64-925A-95AC6C900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919" y="2524815"/>
            <a:ext cx="4196080" cy="2202942"/>
          </a:xfrm>
          <a:prstGeom prst="rect">
            <a:avLst/>
          </a:prstGeom>
        </p:spPr>
      </p:pic>
    </p:spTree>
    <p:extLst>
      <p:ext uri="{BB962C8B-B14F-4D97-AF65-F5344CB8AC3E}">
        <p14:creationId xmlns:p14="http://schemas.microsoft.com/office/powerpoint/2010/main" val="332826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A6E4-BDF6-7AE3-8BC7-496F2DEF744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9948BF3-9362-5F0C-3B5B-2766426655D1}"/>
              </a:ext>
            </a:extLst>
          </p:cNvPr>
          <p:cNvSpPr>
            <a:spLocks noGrp="1"/>
          </p:cNvSpPr>
          <p:nvPr>
            <p:ph type="title"/>
          </p:nvPr>
        </p:nvSpPr>
        <p:spPr/>
        <p:txBody>
          <a:bodyPr/>
          <a:lstStyle/>
          <a:p>
            <a:r>
              <a:rPr lang="fr-FR" dirty="0"/>
              <a:t>Une polarisation des clivages résultante ? </a:t>
            </a:r>
          </a:p>
        </p:txBody>
      </p:sp>
      <p:grpSp>
        <p:nvGrpSpPr>
          <p:cNvPr id="25" name="Groupe 24">
            <a:extLst>
              <a:ext uri="{FF2B5EF4-FFF2-40B4-BE49-F238E27FC236}">
                <a16:creationId xmlns:a16="http://schemas.microsoft.com/office/drawing/2014/main" id="{2E589FD8-AF87-2C9B-59AA-7C05F38A3F7D}"/>
              </a:ext>
            </a:extLst>
          </p:cNvPr>
          <p:cNvGrpSpPr/>
          <p:nvPr/>
        </p:nvGrpSpPr>
        <p:grpSpPr>
          <a:xfrm>
            <a:off x="5719860" y="1926272"/>
            <a:ext cx="6025826" cy="4535737"/>
            <a:chOff x="-1948543" y="1791532"/>
            <a:chExt cx="6907569" cy="5143500"/>
          </a:xfrm>
        </p:grpSpPr>
        <p:grpSp>
          <p:nvGrpSpPr>
            <p:cNvPr id="24" name="Groupe 23">
              <a:extLst>
                <a:ext uri="{FF2B5EF4-FFF2-40B4-BE49-F238E27FC236}">
                  <a16:creationId xmlns:a16="http://schemas.microsoft.com/office/drawing/2014/main" id="{7169F4B5-81AB-DE8B-E1C8-0FF5CE76492A}"/>
                </a:ext>
              </a:extLst>
            </p:cNvPr>
            <p:cNvGrpSpPr/>
            <p:nvPr/>
          </p:nvGrpSpPr>
          <p:grpSpPr>
            <a:xfrm>
              <a:off x="-1948543" y="1791532"/>
              <a:ext cx="6907569" cy="5143500"/>
              <a:chOff x="3324996" y="1697093"/>
              <a:chExt cx="6907569" cy="5143500"/>
            </a:xfrm>
          </p:grpSpPr>
          <p:pic>
            <p:nvPicPr>
              <p:cNvPr id="22" name="Google Shape;1620;p157" descr="hyphev2_unweighted_nouncitingv2_12_44563.61873927655.png">
                <a:extLst>
                  <a:ext uri="{FF2B5EF4-FFF2-40B4-BE49-F238E27FC236}">
                    <a16:creationId xmlns:a16="http://schemas.microsoft.com/office/drawing/2014/main" id="{32699382-2277-FF75-FFF1-CC3960F76B3C}"/>
                  </a:ext>
                </a:extLst>
              </p:cNvPr>
              <p:cNvPicPr preferRelativeResize="0"/>
              <p:nvPr/>
            </p:nvPicPr>
            <p:blipFill rotWithShape="1">
              <a:blip r:embed="rId2">
                <a:alphaModFix/>
              </a:blip>
              <a:srcRect/>
              <a:stretch/>
            </p:blipFill>
            <p:spPr>
              <a:xfrm>
                <a:off x="4277999" y="1697093"/>
                <a:ext cx="5143500" cy="5143500"/>
              </a:xfrm>
              <a:prstGeom prst="rect">
                <a:avLst/>
              </a:prstGeom>
              <a:noFill/>
              <a:ln>
                <a:noFill/>
              </a:ln>
            </p:spPr>
          </p:pic>
          <p:grpSp>
            <p:nvGrpSpPr>
              <p:cNvPr id="23" name="Groupe 22">
                <a:extLst>
                  <a:ext uri="{FF2B5EF4-FFF2-40B4-BE49-F238E27FC236}">
                    <a16:creationId xmlns:a16="http://schemas.microsoft.com/office/drawing/2014/main" id="{D1F06D7E-C1FC-3473-8AB1-0267D86E525E}"/>
                  </a:ext>
                </a:extLst>
              </p:cNvPr>
              <p:cNvGrpSpPr/>
              <p:nvPr/>
            </p:nvGrpSpPr>
            <p:grpSpPr>
              <a:xfrm>
                <a:off x="3324996" y="2142525"/>
                <a:ext cx="6907569" cy="4271257"/>
                <a:chOff x="3324996" y="2142525"/>
                <a:chExt cx="6907569" cy="4271257"/>
              </a:xfrm>
            </p:grpSpPr>
            <p:cxnSp>
              <p:nvCxnSpPr>
                <p:cNvPr id="3" name="Google Shape;1621;p157">
                  <a:extLst>
                    <a:ext uri="{FF2B5EF4-FFF2-40B4-BE49-F238E27FC236}">
                      <a16:creationId xmlns:a16="http://schemas.microsoft.com/office/drawing/2014/main" id="{82A229FB-5704-1F7F-C756-3A06562D96B6}"/>
                    </a:ext>
                  </a:extLst>
                </p:cNvPr>
                <p:cNvCxnSpPr/>
                <p:nvPr/>
              </p:nvCxnSpPr>
              <p:spPr>
                <a:xfrm>
                  <a:off x="7458670" y="3574732"/>
                  <a:ext cx="257700" cy="927600"/>
                </a:xfrm>
                <a:prstGeom prst="straightConnector1">
                  <a:avLst/>
                </a:prstGeom>
                <a:noFill/>
                <a:ln w="41275" cap="flat" cmpd="sng">
                  <a:solidFill>
                    <a:schemeClr val="dk1"/>
                  </a:solidFill>
                  <a:prstDash val="dash"/>
                  <a:round/>
                  <a:headEnd type="none" w="sm" len="sm"/>
                  <a:tailEnd type="none" w="sm" len="sm"/>
                </a:ln>
              </p:spPr>
            </p:cxnSp>
            <p:sp>
              <p:nvSpPr>
                <p:cNvPr id="4" name="Google Shape;1622;p157">
                  <a:extLst>
                    <a:ext uri="{FF2B5EF4-FFF2-40B4-BE49-F238E27FC236}">
                      <a16:creationId xmlns:a16="http://schemas.microsoft.com/office/drawing/2014/main" id="{959B7219-EF62-CD5E-940C-C9D9C1455059}"/>
                    </a:ext>
                  </a:extLst>
                </p:cNvPr>
                <p:cNvSpPr txBox="1"/>
                <p:nvPr/>
              </p:nvSpPr>
              <p:spPr>
                <a:xfrm rot="4471216">
                  <a:off x="7190867" y="3814721"/>
                  <a:ext cx="1161120" cy="3540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700" b="1">
                      <a:solidFill>
                        <a:schemeClr val="dk1"/>
                      </a:solidFill>
                      <a:latin typeface="Arial"/>
                      <a:ea typeface="Arial"/>
                      <a:cs typeface="Arial"/>
                      <a:sym typeface="Arial"/>
                    </a:rPr>
                    <a:t>Cent</a:t>
                  </a:r>
                  <a:r>
                    <a:rPr lang="fr" sz="1700" b="1">
                      <a:solidFill>
                        <a:schemeClr val="dk1"/>
                      </a:solidFill>
                    </a:rPr>
                    <a:t>re</a:t>
                  </a:r>
                  <a:endParaRPr sz="1700"/>
                </a:p>
              </p:txBody>
            </p:sp>
            <p:cxnSp>
              <p:nvCxnSpPr>
                <p:cNvPr id="6" name="Google Shape;1624;p157">
                  <a:extLst>
                    <a:ext uri="{FF2B5EF4-FFF2-40B4-BE49-F238E27FC236}">
                      <a16:creationId xmlns:a16="http://schemas.microsoft.com/office/drawing/2014/main" id="{12CF627D-6A19-1EA8-5981-CC00833AE140}"/>
                    </a:ext>
                  </a:extLst>
                </p:cNvPr>
                <p:cNvCxnSpPr/>
                <p:nvPr/>
              </p:nvCxnSpPr>
              <p:spPr>
                <a:xfrm rot="10800000" flipH="1">
                  <a:off x="6201145" y="3481932"/>
                  <a:ext cx="1154400" cy="226800"/>
                </a:xfrm>
                <a:prstGeom prst="straightConnector1">
                  <a:avLst/>
                </a:prstGeom>
                <a:noFill/>
                <a:ln w="41275" cap="flat" cmpd="sng">
                  <a:solidFill>
                    <a:schemeClr val="dk1"/>
                  </a:solidFill>
                  <a:prstDash val="dash"/>
                  <a:round/>
                  <a:headEnd type="none" w="sm" len="sm"/>
                  <a:tailEnd type="none" w="sm" len="sm"/>
                </a:ln>
              </p:spPr>
            </p:cxnSp>
            <p:cxnSp>
              <p:nvCxnSpPr>
                <p:cNvPr id="7" name="Google Shape;1625;p157">
                  <a:extLst>
                    <a:ext uri="{FF2B5EF4-FFF2-40B4-BE49-F238E27FC236}">
                      <a16:creationId xmlns:a16="http://schemas.microsoft.com/office/drawing/2014/main" id="{D695C116-5EA4-D44B-2D02-8E2945844AC6}"/>
                    </a:ext>
                  </a:extLst>
                </p:cNvPr>
                <p:cNvCxnSpPr/>
                <p:nvPr/>
              </p:nvCxnSpPr>
              <p:spPr>
                <a:xfrm rot="10800000" flipH="1">
                  <a:off x="6201145" y="4646707"/>
                  <a:ext cx="1453500" cy="312900"/>
                </a:xfrm>
                <a:prstGeom prst="straightConnector1">
                  <a:avLst/>
                </a:prstGeom>
                <a:noFill/>
                <a:ln w="41275" cap="flat" cmpd="sng">
                  <a:solidFill>
                    <a:schemeClr val="dk1"/>
                  </a:solidFill>
                  <a:prstDash val="dash"/>
                  <a:round/>
                  <a:headEnd type="none" w="sm" len="sm"/>
                  <a:tailEnd type="none" w="sm" len="sm"/>
                </a:ln>
              </p:spPr>
            </p:cxnSp>
            <p:sp>
              <p:nvSpPr>
                <p:cNvPr id="8" name="Google Shape;1626;p157">
                  <a:extLst>
                    <a:ext uri="{FF2B5EF4-FFF2-40B4-BE49-F238E27FC236}">
                      <a16:creationId xmlns:a16="http://schemas.microsoft.com/office/drawing/2014/main" id="{B24D7973-5FC6-6D36-1144-27B2DA673BE9}"/>
                    </a:ext>
                  </a:extLst>
                </p:cNvPr>
                <p:cNvSpPr txBox="1"/>
                <p:nvPr/>
              </p:nvSpPr>
              <p:spPr>
                <a:xfrm rot="-613445">
                  <a:off x="6490833" y="4807247"/>
                  <a:ext cx="1161138" cy="3538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700" b="1">
                      <a:solidFill>
                        <a:schemeClr val="dk1"/>
                      </a:solidFill>
                    </a:rPr>
                    <a:t>Niches</a:t>
                  </a:r>
                  <a:endParaRPr sz="1700"/>
                </a:p>
              </p:txBody>
            </p:sp>
            <p:sp>
              <p:nvSpPr>
                <p:cNvPr id="9" name="Google Shape;1627;p157">
                  <a:extLst>
                    <a:ext uri="{FF2B5EF4-FFF2-40B4-BE49-F238E27FC236}">
                      <a16:creationId xmlns:a16="http://schemas.microsoft.com/office/drawing/2014/main" id="{639985AD-41CF-572F-E72B-042E215F5E53}"/>
                    </a:ext>
                  </a:extLst>
                </p:cNvPr>
                <p:cNvSpPr txBox="1"/>
                <p:nvPr/>
              </p:nvSpPr>
              <p:spPr>
                <a:xfrm rot="-699506">
                  <a:off x="5526303" y="3189845"/>
                  <a:ext cx="2495585" cy="354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700" b="1">
                      <a:solidFill>
                        <a:schemeClr val="dk1"/>
                      </a:solidFill>
                      <a:latin typeface="Arial"/>
                      <a:ea typeface="Arial"/>
                      <a:cs typeface="Arial"/>
                      <a:sym typeface="Arial"/>
                    </a:rPr>
                    <a:t>C</a:t>
                  </a:r>
                  <a:r>
                    <a:rPr lang="fr" sz="1700" b="1">
                      <a:solidFill>
                        <a:schemeClr val="dk1"/>
                      </a:solidFill>
                    </a:rPr>
                    <a:t>ontre-information</a:t>
                  </a:r>
                  <a:endParaRPr sz="700"/>
                </a:p>
              </p:txBody>
            </p:sp>
            <p:sp>
              <p:nvSpPr>
                <p:cNvPr id="10" name="Google Shape;1628;p157">
                  <a:extLst>
                    <a:ext uri="{FF2B5EF4-FFF2-40B4-BE49-F238E27FC236}">
                      <a16:creationId xmlns:a16="http://schemas.microsoft.com/office/drawing/2014/main" id="{CB00361F-0AB8-6CB5-647D-43DA7EB0892A}"/>
                    </a:ext>
                  </a:extLst>
                </p:cNvPr>
                <p:cNvSpPr txBox="1"/>
                <p:nvPr/>
              </p:nvSpPr>
              <p:spPr>
                <a:xfrm rot="-5230462">
                  <a:off x="4754324" y="4102032"/>
                  <a:ext cx="2123882" cy="5847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600" b="1" dirty="0">
                      <a:solidFill>
                        <a:schemeClr val="dk1"/>
                      </a:solidFill>
                    </a:rPr>
                    <a:t>Journalisme d’opinion</a:t>
                  </a:r>
                  <a:endParaRPr sz="600" dirty="0"/>
                </a:p>
              </p:txBody>
            </p:sp>
            <p:sp>
              <p:nvSpPr>
                <p:cNvPr id="11" name="Google Shape;1629;p157">
                  <a:extLst>
                    <a:ext uri="{FF2B5EF4-FFF2-40B4-BE49-F238E27FC236}">
                      <a16:creationId xmlns:a16="http://schemas.microsoft.com/office/drawing/2014/main" id="{8B079670-8A3E-1C08-FFA7-181184A1C0E4}"/>
                    </a:ext>
                  </a:extLst>
                </p:cNvPr>
                <p:cNvSpPr txBox="1"/>
                <p:nvPr/>
              </p:nvSpPr>
              <p:spPr>
                <a:xfrm>
                  <a:off x="8650065" y="3708725"/>
                  <a:ext cx="1582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500" b="1">
                      <a:solidFill>
                        <a:srgbClr val="C00000"/>
                      </a:solidFill>
                    </a:rPr>
                    <a:t>hyper-centre</a:t>
                  </a:r>
                  <a:endParaRPr sz="1100"/>
                </a:p>
              </p:txBody>
            </p:sp>
            <p:sp>
              <p:nvSpPr>
                <p:cNvPr id="12" name="Google Shape;1630;p157">
                  <a:extLst>
                    <a:ext uri="{FF2B5EF4-FFF2-40B4-BE49-F238E27FC236}">
                      <a16:creationId xmlns:a16="http://schemas.microsoft.com/office/drawing/2014/main" id="{07B3C8FD-0796-7D45-7E69-320E44CBBB44}"/>
                    </a:ext>
                  </a:extLst>
                </p:cNvPr>
                <p:cNvSpPr txBox="1"/>
                <p:nvPr/>
              </p:nvSpPr>
              <p:spPr>
                <a:xfrm>
                  <a:off x="8096915" y="2898275"/>
                  <a:ext cx="1582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500" b="1">
                      <a:solidFill>
                        <a:srgbClr val="C00000"/>
                      </a:solidFill>
                    </a:rPr>
                    <a:t>centre</a:t>
                  </a:r>
                  <a:endParaRPr sz="1100"/>
                </a:p>
              </p:txBody>
            </p:sp>
            <p:sp>
              <p:nvSpPr>
                <p:cNvPr id="13" name="Google Shape;1631;p157">
                  <a:extLst>
                    <a:ext uri="{FF2B5EF4-FFF2-40B4-BE49-F238E27FC236}">
                      <a16:creationId xmlns:a16="http://schemas.microsoft.com/office/drawing/2014/main" id="{366A94C5-AED1-6C24-843A-CF924EBDCCAC}"/>
                    </a:ext>
                  </a:extLst>
                </p:cNvPr>
                <p:cNvSpPr txBox="1"/>
                <p:nvPr/>
              </p:nvSpPr>
              <p:spPr>
                <a:xfrm>
                  <a:off x="7410947" y="2160832"/>
                  <a:ext cx="23220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 sz="1500" b="1">
                      <a:solidFill>
                        <a:srgbClr val="C00000"/>
                      </a:solidFill>
                    </a:rPr>
                    <a:t>droite révolutionnaire</a:t>
                  </a:r>
                  <a:endParaRPr sz="1100"/>
                </a:p>
              </p:txBody>
            </p:sp>
            <p:sp>
              <p:nvSpPr>
                <p:cNvPr id="14" name="Google Shape;1632;p157">
                  <a:extLst>
                    <a:ext uri="{FF2B5EF4-FFF2-40B4-BE49-F238E27FC236}">
                      <a16:creationId xmlns:a16="http://schemas.microsoft.com/office/drawing/2014/main" id="{394F33A5-DBE9-9300-2270-CB30726AB0F1}"/>
                    </a:ext>
                  </a:extLst>
                </p:cNvPr>
                <p:cNvSpPr txBox="1"/>
                <p:nvPr/>
              </p:nvSpPr>
              <p:spPr>
                <a:xfrm>
                  <a:off x="6013640" y="2142525"/>
                  <a:ext cx="15825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droite identitaire</a:t>
                  </a:r>
                  <a:endParaRPr sz="1100"/>
                </a:p>
              </p:txBody>
            </p:sp>
            <p:sp>
              <p:nvSpPr>
                <p:cNvPr id="15" name="Google Shape;1633;p157">
                  <a:extLst>
                    <a:ext uri="{FF2B5EF4-FFF2-40B4-BE49-F238E27FC236}">
                      <a16:creationId xmlns:a16="http://schemas.microsoft.com/office/drawing/2014/main" id="{F7FC894B-C58B-5915-99DD-4DAA0FDCC983}"/>
                    </a:ext>
                  </a:extLst>
                </p:cNvPr>
                <p:cNvSpPr txBox="1"/>
                <p:nvPr/>
              </p:nvSpPr>
              <p:spPr>
                <a:xfrm>
                  <a:off x="3957996" y="2299832"/>
                  <a:ext cx="20016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mondes parallèles &amp; santé alternative</a:t>
                  </a:r>
                  <a:endParaRPr sz="1100"/>
                </a:p>
              </p:txBody>
            </p:sp>
            <p:sp>
              <p:nvSpPr>
                <p:cNvPr id="16" name="Google Shape;1634;p157">
                  <a:extLst>
                    <a:ext uri="{FF2B5EF4-FFF2-40B4-BE49-F238E27FC236}">
                      <a16:creationId xmlns:a16="http://schemas.microsoft.com/office/drawing/2014/main" id="{A96DC1EA-1F12-E082-6199-AA29F3334E23}"/>
                    </a:ext>
                  </a:extLst>
                </p:cNvPr>
                <p:cNvSpPr txBox="1"/>
                <p:nvPr/>
              </p:nvSpPr>
              <p:spPr>
                <a:xfrm>
                  <a:off x="3489721" y="3546882"/>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médias de gauche</a:t>
                  </a:r>
                  <a:endParaRPr sz="1100"/>
                </a:p>
              </p:txBody>
            </p:sp>
            <p:sp>
              <p:nvSpPr>
                <p:cNvPr id="17" name="Google Shape;1635;p157">
                  <a:extLst>
                    <a:ext uri="{FF2B5EF4-FFF2-40B4-BE49-F238E27FC236}">
                      <a16:creationId xmlns:a16="http://schemas.microsoft.com/office/drawing/2014/main" id="{B22AE1F8-00EF-6498-C914-82EFF04323E1}"/>
                    </a:ext>
                  </a:extLst>
                </p:cNvPr>
                <p:cNvSpPr txBox="1"/>
                <p:nvPr/>
              </p:nvSpPr>
              <p:spPr>
                <a:xfrm>
                  <a:off x="3324996" y="4837807"/>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médias de droite</a:t>
                  </a:r>
                  <a:endParaRPr sz="1100"/>
                </a:p>
              </p:txBody>
            </p:sp>
            <p:sp>
              <p:nvSpPr>
                <p:cNvPr id="18" name="Google Shape;1636;p157">
                  <a:extLst>
                    <a:ext uri="{FF2B5EF4-FFF2-40B4-BE49-F238E27FC236}">
                      <a16:creationId xmlns:a16="http://schemas.microsoft.com/office/drawing/2014/main" id="{190A4532-C8AE-DEBF-4B22-6C448FE3B597}"/>
                    </a:ext>
                  </a:extLst>
                </p:cNvPr>
                <p:cNvSpPr txBox="1"/>
                <p:nvPr/>
              </p:nvSpPr>
              <p:spPr>
                <a:xfrm>
                  <a:off x="4309334" y="5577257"/>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PQR</a:t>
                  </a:r>
                  <a:endParaRPr sz="1100"/>
                </a:p>
              </p:txBody>
            </p:sp>
            <p:sp>
              <p:nvSpPr>
                <p:cNvPr id="19" name="Google Shape;1637;p157">
                  <a:extLst>
                    <a:ext uri="{FF2B5EF4-FFF2-40B4-BE49-F238E27FC236}">
                      <a16:creationId xmlns:a16="http://schemas.microsoft.com/office/drawing/2014/main" id="{B96D8F69-0686-C0AD-030B-38CE7EB86FD2}"/>
                    </a:ext>
                  </a:extLst>
                </p:cNvPr>
                <p:cNvSpPr txBox="1"/>
                <p:nvPr/>
              </p:nvSpPr>
              <p:spPr>
                <a:xfrm>
                  <a:off x="5090471" y="5934932"/>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presse tech</a:t>
                  </a:r>
                  <a:endParaRPr sz="1100"/>
                </a:p>
              </p:txBody>
            </p:sp>
            <p:sp>
              <p:nvSpPr>
                <p:cNvPr id="20" name="Google Shape;1638;p157">
                  <a:extLst>
                    <a:ext uri="{FF2B5EF4-FFF2-40B4-BE49-F238E27FC236}">
                      <a16:creationId xmlns:a16="http://schemas.microsoft.com/office/drawing/2014/main" id="{99B85A39-171E-E13D-6643-010D718362D3}"/>
                    </a:ext>
                  </a:extLst>
                </p:cNvPr>
                <p:cNvSpPr txBox="1"/>
                <p:nvPr/>
              </p:nvSpPr>
              <p:spPr>
                <a:xfrm>
                  <a:off x="6399571" y="6090682"/>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a:solidFill>
                        <a:srgbClr val="C00000"/>
                      </a:solidFill>
                    </a:rPr>
                    <a:t>loisirs</a:t>
                  </a:r>
                  <a:endParaRPr sz="1100"/>
                </a:p>
              </p:txBody>
            </p:sp>
            <p:sp>
              <p:nvSpPr>
                <p:cNvPr id="21" name="Google Shape;1639;p157">
                  <a:extLst>
                    <a:ext uri="{FF2B5EF4-FFF2-40B4-BE49-F238E27FC236}">
                      <a16:creationId xmlns:a16="http://schemas.microsoft.com/office/drawing/2014/main" id="{4A3E513C-0C2C-6816-E552-1C58D1260F93}"/>
                    </a:ext>
                  </a:extLst>
                </p:cNvPr>
                <p:cNvSpPr txBox="1"/>
                <p:nvPr/>
              </p:nvSpPr>
              <p:spPr>
                <a:xfrm>
                  <a:off x="7770471" y="4969095"/>
                  <a:ext cx="2001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 sz="1500" b="1" dirty="0">
                      <a:solidFill>
                        <a:srgbClr val="C00000"/>
                      </a:solidFill>
                    </a:rPr>
                    <a:t>magazines</a:t>
                  </a:r>
                  <a:endParaRPr sz="1100" dirty="0"/>
                </a:p>
              </p:txBody>
            </p:sp>
          </p:grpSp>
        </p:grpSp>
        <p:cxnSp>
          <p:nvCxnSpPr>
            <p:cNvPr id="5" name="Google Shape;1623;p157">
              <a:extLst>
                <a:ext uri="{FF2B5EF4-FFF2-40B4-BE49-F238E27FC236}">
                  <a16:creationId xmlns:a16="http://schemas.microsoft.com/office/drawing/2014/main" id="{6274ED79-BDAA-C529-9EE8-6DCF0F9698A4}"/>
                </a:ext>
              </a:extLst>
            </p:cNvPr>
            <p:cNvCxnSpPr/>
            <p:nvPr/>
          </p:nvCxnSpPr>
          <p:spPr>
            <a:xfrm flipH="1">
              <a:off x="914126" y="3869551"/>
              <a:ext cx="12600" cy="1061700"/>
            </a:xfrm>
            <a:prstGeom prst="straightConnector1">
              <a:avLst/>
            </a:prstGeom>
            <a:noFill/>
            <a:ln w="41275" cap="flat" cmpd="sng">
              <a:solidFill>
                <a:schemeClr val="dk1"/>
              </a:solidFill>
              <a:prstDash val="dash"/>
              <a:round/>
              <a:headEnd type="none" w="sm" len="sm"/>
              <a:tailEnd type="none" w="sm" len="sm"/>
            </a:ln>
          </p:spPr>
        </p:cxnSp>
      </p:grpSp>
      <p:pic>
        <p:nvPicPr>
          <p:cNvPr id="26" name="Google Shape;1671;p158">
            <a:extLst>
              <a:ext uri="{FF2B5EF4-FFF2-40B4-BE49-F238E27FC236}">
                <a16:creationId xmlns:a16="http://schemas.microsoft.com/office/drawing/2014/main" id="{07FE3D2D-D0D9-6490-A05F-F705E1A1B994}"/>
              </a:ext>
            </a:extLst>
          </p:cNvPr>
          <p:cNvPicPr preferRelativeResize="0"/>
          <p:nvPr/>
        </p:nvPicPr>
        <p:blipFill>
          <a:blip r:embed="rId3">
            <a:alphaModFix/>
          </a:blip>
          <a:srcRect l="8529" r="6283"/>
          <a:stretch/>
        </p:blipFill>
        <p:spPr>
          <a:xfrm>
            <a:off x="0" y="2438332"/>
            <a:ext cx="5910177" cy="4023677"/>
          </a:xfrm>
          <a:prstGeom prst="rect">
            <a:avLst/>
          </a:prstGeom>
          <a:noFill/>
          <a:ln>
            <a:noFill/>
          </a:ln>
        </p:spPr>
      </p:pic>
    </p:spTree>
    <p:extLst>
      <p:ext uri="{BB962C8B-B14F-4D97-AF65-F5344CB8AC3E}">
        <p14:creationId xmlns:p14="http://schemas.microsoft.com/office/powerpoint/2010/main" val="2224727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F621A-0B0A-B9F9-EF31-83DB2EFDA600}"/>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992EE53E-B3FC-FB34-7E78-A73C6249A153}"/>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III Mobilisations en ligne</a:t>
            </a:r>
          </a:p>
        </p:txBody>
      </p:sp>
    </p:spTree>
    <p:extLst>
      <p:ext uri="{BB962C8B-B14F-4D97-AF65-F5344CB8AC3E}">
        <p14:creationId xmlns:p14="http://schemas.microsoft.com/office/powerpoint/2010/main" val="132036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E0A58-526F-B1BF-F911-EDC5F2405ED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3E6B38-504A-37AB-A824-5B264A25526D}"/>
              </a:ext>
            </a:extLst>
          </p:cNvPr>
          <p:cNvSpPr>
            <a:spLocks noGrp="1"/>
          </p:cNvSpPr>
          <p:nvPr>
            <p:ph type="title"/>
          </p:nvPr>
        </p:nvSpPr>
        <p:spPr/>
        <p:txBody>
          <a:bodyPr/>
          <a:lstStyle/>
          <a:p>
            <a:r>
              <a:rPr lang="fr-FR" dirty="0"/>
              <a:t>Mobilisations ordinaires</a:t>
            </a:r>
          </a:p>
        </p:txBody>
      </p:sp>
      <p:pic>
        <p:nvPicPr>
          <p:cNvPr id="6" name="Image 5">
            <a:extLst>
              <a:ext uri="{FF2B5EF4-FFF2-40B4-BE49-F238E27FC236}">
                <a16:creationId xmlns:a16="http://schemas.microsoft.com/office/drawing/2014/main" id="{D04D7BF4-8AA1-DBF0-9EF1-51C3211B7490}"/>
              </a:ext>
            </a:extLst>
          </p:cNvPr>
          <p:cNvPicPr>
            <a:picLocks noChangeAspect="1"/>
          </p:cNvPicPr>
          <p:nvPr/>
        </p:nvPicPr>
        <p:blipFill>
          <a:blip r:embed="rId2"/>
          <a:stretch>
            <a:fillRect/>
          </a:stretch>
        </p:blipFill>
        <p:spPr>
          <a:xfrm>
            <a:off x="6400800" y="1793297"/>
            <a:ext cx="5456531" cy="1261065"/>
          </a:xfrm>
          <a:prstGeom prst="rect">
            <a:avLst/>
          </a:prstGeom>
        </p:spPr>
      </p:pic>
      <p:pic>
        <p:nvPicPr>
          <p:cNvPr id="8" name="Image 7" descr="Une image contenant texte, affiche, graphisme, conception&#10;&#10;Le contenu généré par l’IA peut être incorrect.">
            <a:extLst>
              <a:ext uri="{FF2B5EF4-FFF2-40B4-BE49-F238E27FC236}">
                <a16:creationId xmlns:a16="http://schemas.microsoft.com/office/drawing/2014/main" id="{167DEEA0-8C32-ADDB-2E41-7B2CE1170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931" y="3054362"/>
            <a:ext cx="2251469" cy="3399719"/>
          </a:xfrm>
          <a:prstGeom prst="rect">
            <a:avLst/>
          </a:prstGeom>
        </p:spPr>
      </p:pic>
      <p:sp>
        <p:nvSpPr>
          <p:cNvPr id="9" name="ZoneTexte 8">
            <a:extLst>
              <a:ext uri="{FF2B5EF4-FFF2-40B4-BE49-F238E27FC236}">
                <a16:creationId xmlns:a16="http://schemas.microsoft.com/office/drawing/2014/main" id="{F6CFB21B-0CE4-B51A-B93A-53E90601F296}"/>
              </a:ext>
            </a:extLst>
          </p:cNvPr>
          <p:cNvSpPr txBox="1"/>
          <p:nvPr/>
        </p:nvSpPr>
        <p:spPr>
          <a:xfrm>
            <a:off x="566057" y="2286000"/>
            <a:ext cx="4278086" cy="3416320"/>
          </a:xfrm>
          <a:prstGeom prst="rect">
            <a:avLst/>
          </a:prstGeom>
          <a:noFill/>
        </p:spPr>
        <p:txBody>
          <a:bodyPr wrap="square" rtlCol="0">
            <a:spAutoFit/>
          </a:bodyPr>
          <a:lstStyle/>
          <a:p>
            <a:r>
              <a:rPr lang="fr-FR" dirty="0"/>
              <a:t>Les mobilisations durables en lignes reposent sur trois phases (Cardon) : </a:t>
            </a:r>
          </a:p>
          <a:p>
            <a:pPr marL="285750" indent="-285750">
              <a:buFont typeface="Arial" panose="020B0604020202020204" pitchFamily="34" charset="0"/>
              <a:buChar char="•"/>
            </a:pPr>
            <a:r>
              <a:rPr lang="fr-FR" dirty="0"/>
              <a:t>Elargir le réseau </a:t>
            </a:r>
          </a:p>
          <a:p>
            <a:pPr marL="285750" indent="-285750">
              <a:buFont typeface="Arial" panose="020B0604020202020204" pitchFamily="34" charset="0"/>
              <a:buChar char="•"/>
            </a:pPr>
            <a:r>
              <a:rPr lang="fr-FR" dirty="0"/>
              <a:t>Ne pas se laisser représenter </a:t>
            </a:r>
          </a:p>
          <a:p>
            <a:pPr marL="285750" indent="-285750">
              <a:buFont typeface="Arial" panose="020B0604020202020204" pitchFamily="34" charset="0"/>
              <a:buChar char="•"/>
            </a:pPr>
            <a:r>
              <a:rPr lang="fr-FR" dirty="0"/>
              <a:t>Produire le consensus </a:t>
            </a:r>
          </a:p>
          <a:p>
            <a:pPr marL="285750" indent="-285750">
              <a:buFont typeface="Arial" panose="020B0604020202020204" pitchFamily="34" charset="0"/>
              <a:buChar char="•"/>
            </a:pPr>
            <a:endParaRPr lang="fr-FR" dirty="0"/>
          </a:p>
          <a:p>
            <a:r>
              <a:rPr lang="fr-FR" dirty="0"/>
              <a:t>Des mobilisations durables qui vont de sujets locaux à de grandes causes </a:t>
            </a:r>
          </a:p>
          <a:p>
            <a:endParaRPr lang="fr-FR" dirty="0"/>
          </a:p>
          <a:p>
            <a:r>
              <a:rPr lang="fr-FR" dirty="0"/>
              <a:t>Une constante : un réseau assez fort avec des liens sociaux durables entre membres </a:t>
            </a:r>
          </a:p>
        </p:txBody>
      </p:sp>
      <p:pic>
        <p:nvPicPr>
          <p:cNvPr id="10" name="Google Shape;1183;p124">
            <a:extLst>
              <a:ext uri="{FF2B5EF4-FFF2-40B4-BE49-F238E27FC236}">
                <a16:creationId xmlns:a16="http://schemas.microsoft.com/office/drawing/2014/main" id="{79C1C0D6-C885-ED7B-485D-D8D77AC57FCC}"/>
              </a:ext>
            </a:extLst>
          </p:cNvPr>
          <p:cNvPicPr preferRelativeResize="0"/>
          <p:nvPr/>
        </p:nvPicPr>
        <p:blipFill>
          <a:blip r:embed="rId4">
            <a:alphaModFix/>
          </a:blip>
          <a:stretch>
            <a:fillRect/>
          </a:stretch>
        </p:blipFill>
        <p:spPr>
          <a:xfrm>
            <a:off x="5984179" y="3341914"/>
            <a:ext cx="3071821" cy="1598904"/>
          </a:xfrm>
          <a:prstGeom prst="rect">
            <a:avLst/>
          </a:prstGeom>
          <a:noFill/>
          <a:ln>
            <a:noFill/>
          </a:ln>
        </p:spPr>
      </p:pic>
    </p:spTree>
    <p:extLst>
      <p:ext uri="{BB962C8B-B14F-4D97-AF65-F5344CB8AC3E}">
        <p14:creationId xmlns:p14="http://schemas.microsoft.com/office/powerpoint/2010/main" val="312974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A00DB-CD94-6DB5-506B-9708B991E9B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304B08-17CF-4D39-1B7E-B0D3CFF8E43E}"/>
              </a:ext>
            </a:extLst>
          </p:cNvPr>
          <p:cNvSpPr>
            <a:spLocks noGrp="1"/>
          </p:cNvSpPr>
          <p:nvPr>
            <p:ph type="title"/>
          </p:nvPr>
        </p:nvSpPr>
        <p:spPr/>
        <p:txBody>
          <a:bodyPr/>
          <a:lstStyle/>
          <a:p>
            <a:r>
              <a:rPr lang="fr-FR" dirty="0"/>
              <a:t>Mobilisations ordinaires</a:t>
            </a:r>
          </a:p>
        </p:txBody>
      </p:sp>
      <p:pic>
        <p:nvPicPr>
          <p:cNvPr id="3" name="Image 2">
            <a:extLst>
              <a:ext uri="{FF2B5EF4-FFF2-40B4-BE49-F238E27FC236}">
                <a16:creationId xmlns:a16="http://schemas.microsoft.com/office/drawing/2014/main" id="{B68998DF-3B74-B1F4-8B33-7BDFB681F3C9}"/>
              </a:ext>
            </a:extLst>
          </p:cNvPr>
          <p:cNvPicPr>
            <a:picLocks noChangeAspect="1"/>
          </p:cNvPicPr>
          <p:nvPr/>
        </p:nvPicPr>
        <p:blipFill>
          <a:blip r:embed="rId2"/>
          <a:stretch>
            <a:fillRect/>
          </a:stretch>
        </p:blipFill>
        <p:spPr>
          <a:xfrm>
            <a:off x="3741680" y="1986643"/>
            <a:ext cx="5069186" cy="1276922"/>
          </a:xfrm>
          <a:prstGeom prst="rect">
            <a:avLst/>
          </a:prstGeom>
        </p:spPr>
      </p:pic>
      <p:pic>
        <p:nvPicPr>
          <p:cNvPr id="9" name="Image 8" descr="Une image contenant texte, nombre, Police, capture d’écran&#10;&#10;Le contenu généré par l’IA peut être incorrect.">
            <a:extLst>
              <a:ext uri="{FF2B5EF4-FFF2-40B4-BE49-F238E27FC236}">
                <a16:creationId xmlns:a16="http://schemas.microsoft.com/office/drawing/2014/main" id="{C7F8AA8C-62F2-15F5-53B3-BF001BC44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66" y="4550229"/>
            <a:ext cx="5671874" cy="1971184"/>
          </a:xfrm>
          <a:prstGeom prst="rect">
            <a:avLst/>
          </a:prstGeom>
        </p:spPr>
      </p:pic>
      <p:pic>
        <p:nvPicPr>
          <p:cNvPr id="11" name="Image 10" descr="Une image contenant texte, capture d’écran, nombre, Police&#10;&#10;Le contenu généré par l’IA peut être incorrect.">
            <a:extLst>
              <a:ext uri="{FF2B5EF4-FFF2-40B4-BE49-F238E27FC236}">
                <a16:creationId xmlns:a16="http://schemas.microsoft.com/office/drawing/2014/main" id="{FB1CAD4F-1212-E876-2EDF-07AACAC5A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484" y="4853499"/>
            <a:ext cx="6028516" cy="1364644"/>
          </a:xfrm>
          <a:prstGeom prst="rect">
            <a:avLst/>
          </a:prstGeom>
        </p:spPr>
      </p:pic>
    </p:spTree>
    <p:extLst>
      <p:ext uri="{BB962C8B-B14F-4D97-AF65-F5344CB8AC3E}">
        <p14:creationId xmlns:p14="http://schemas.microsoft.com/office/powerpoint/2010/main" val="344503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A81EBA55-1D6B-9F38-FF65-4F935228EDEA}"/>
              </a:ext>
            </a:extLst>
          </p:cNvPr>
          <p:cNvSpPr txBox="1">
            <a:spLocks/>
          </p:cNvSpPr>
          <p:nvPr/>
        </p:nvSpPr>
        <p:spPr>
          <a:xfrm>
            <a:off x="1960770" y="2759179"/>
            <a:ext cx="8270461" cy="133964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353" b="1" dirty="0">
                <a:solidFill>
                  <a:schemeClr val="bg1"/>
                </a:solidFill>
                <a:latin typeface="Tahoma" panose="020B0604030504040204" pitchFamily="34" charset="0"/>
                <a:ea typeface="Tahoma" panose="020B0604030504040204" pitchFamily="34" charset="0"/>
                <a:cs typeface="Tahoma" panose="020B0604030504040204" pitchFamily="34" charset="0"/>
              </a:rPr>
              <a:t>Séance 6 :</a:t>
            </a:r>
            <a:r>
              <a:rPr lang="fr-FR" sz="4300" b="1" dirty="0">
                <a:solidFill>
                  <a:schemeClr val="bg1"/>
                </a:solidFill>
                <a:latin typeface="Tahoma" panose="020B0604030504040204" pitchFamily="34" charset="0"/>
                <a:ea typeface="Tahoma" panose="020B0604030504040204" pitchFamily="34" charset="0"/>
                <a:cs typeface="Tahoma" panose="020B0604030504040204" pitchFamily="34" charset="0"/>
              </a:rPr>
              <a:t> Internet, démocratie et pratiques d’influence +</a:t>
            </a:r>
          </a:p>
          <a:p>
            <a:pPr algn="ctr"/>
            <a:r>
              <a:rPr lang="fr-FR" sz="4300" b="1" dirty="0">
                <a:solidFill>
                  <a:schemeClr val="bg1"/>
                </a:solidFill>
                <a:latin typeface="Tahoma" panose="020B0604030504040204" pitchFamily="34" charset="0"/>
                <a:ea typeface="Tahoma" panose="020B0604030504040204" pitchFamily="34" charset="0"/>
                <a:cs typeface="Tahoma" panose="020B0604030504040204" pitchFamily="34" charset="0"/>
              </a:rPr>
              <a:t>Culture(s) en ligne</a:t>
            </a:r>
          </a:p>
        </p:txBody>
      </p:sp>
    </p:spTree>
    <p:extLst>
      <p:ext uri="{BB962C8B-B14F-4D97-AF65-F5344CB8AC3E}">
        <p14:creationId xmlns:p14="http://schemas.microsoft.com/office/powerpoint/2010/main" val="415578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CAAF7-4FD5-BA8B-6452-AB4AD12C2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0A7B55-B20D-41F7-7ED0-8794DE5BB011}"/>
              </a:ext>
            </a:extLst>
          </p:cNvPr>
          <p:cNvSpPr>
            <a:spLocks noGrp="1"/>
          </p:cNvSpPr>
          <p:nvPr>
            <p:ph type="title"/>
          </p:nvPr>
        </p:nvSpPr>
        <p:spPr/>
        <p:txBody>
          <a:bodyPr/>
          <a:lstStyle/>
          <a:p>
            <a:r>
              <a:rPr lang="fr-FR" dirty="0"/>
              <a:t>Mobilisations extraordinaires</a:t>
            </a:r>
          </a:p>
        </p:txBody>
      </p:sp>
      <p:pic>
        <p:nvPicPr>
          <p:cNvPr id="3" name="Google Shape;916;p97" descr="accion_zapatista.gif">
            <a:extLst>
              <a:ext uri="{FF2B5EF4-FFF2-40B4-BE49-F238E27FC236}">
                <a16:creationId xmlns:a16="http://schemas.microsoft.com/office/drawing/2014/main" id="{A4BE5978-1361-64EB-DD70-5532C14881E1}"/>
              </a:ext>
            </a:extLst>
          </p:cNvPr>
          <p:cNvPicPr preferRelativeResize="0"/>
          <p:nvPr/>
        </p:nvPicPr>
        <p:blipFill rotWithShape="1">
          <a:blip r:embed="rId2">
            <a:alphaModFix/>
          </a:blip>
          <a:srcRect/>
          <a:stretch/>
        </p:blipFill>
        <p:spPr>
          <a:xfrm>
            <a:off x="9649579" y="2246077"/>
            <a:ext cx="2181749" cy="2160000"/>
          </a:xfrm>
          <a:prstGeom prst="rect">
            <a:avLst/>
          </a:prstGeom>
          <a:noFill/>
          <a:ln>
            <a:noFill/>
          </a:ln>
          <a:effectLst>
            <a:outerShdw blurRad="292100" dist="139700" dir="2700000" algn="tl" rotWithShape="0">
              <a:srgbClr val="333333">
                <a:alpha val="64709"/>
              </a:srgbClr>
            </a:outerShdw>
          </a:effectLst>
        </p:spPr>
      </p:pic>
      <p:pic>
        <p:nvPicPr>
          <p:cNvPr id="4" name="Google Shape;917;p97" descr="yabasta.gif">
            <a:extLst>
              <a:ext uri="{FF2B5EF4-FFF2-40B4-BE49-F238E27FC236}">
                <a16:creationId xmlns:a16="http://schemas.microsoft.com/office/drawing/2014/main" id="{7E9D5D5B-D260-D5A3-07A6-539CDC8BB6D7}"/>
              </a:ext>
            </a:extLst>
          </p:cNvPr>
          <p:cNvPicPr preferRelativeResize="0"/>
          <p:nvPr/>
        </p:nvPicPr>
        <p:blipFill rotWithShape="1">
          <a:blip r:embed="rId3">
            <a:alphaModFix/>
          </a:blip>
          <a:srcRect/>
          <a:stretch/>
        </p:blipFill>
        <p:spPr>
          <a:xfrm>
            <a:off x="9643600" y="4476990"/>
            <a:ext cx="2174446" cy="2160000"/>
          </a:xfrm>
          <a:prstGeom prst="rect">
            <a:avLst/>
          </a:prstGeom>
          <a:noFill/>
          <a:ln>
            <a:noFill/>
          </a:ln>
          <a:effectLst>
            <a:outerShdw blurRad="292100" dist="139700" dir="2700000" algn="tl" rotWithShape="0">
              <a:srgbClr val="333333">
                <a:alpha val="64709"/>
              </a:srgbClr>
            </a:outerShdw>
          </a:effectLst>
        </p:spPr>
      </p:pic>
      <p:pic>
        <p:nvPicPr>
          <p:cNvPr id="6" name="Image 5" descr="Une image contenant personne, plein air, habits, Rébellion&#10;&#10;Le contenu généré par l’IA peut être incorrect.">
            <a:extLst>
              <a:ext uri="{FF2B5EF4-FFF2-40B4-BE49-F238E27FC236}">
                <a16:creationId xmlns:a16="http://schemas.microsoft.com/office/drawing/2014/main" id="{2DE60494-293F-97D0-3333-C44739991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810" y="1752600"/>
            <a:ext cx="2724150" cy="1676400"/>
          </a:xfrm>
          <a:prstGeom prst="rect">
            <a:avLst/>
          </a:prstGeom>
        </p:spPr>
      </p:pic>
      <p:sp>
        <p:nvSpPr>
          <p:cNvPr id="8" name="ZoneTexte 7">
            <a:extLst>
              <a:ext uri="{FF2B5EF4-FFF2-40B4-BE49-F238E27FC236}">
                <a16:creationId xmlns:a16="http://schemas.microsoft.com/office/drawing/2014/main" id="{3BC72BAD-C732-C4F3-20BA-8D07C8B0BAB5}"/>
              </a:ext>
            </a:extLst>
          </p:cNvPr>
          <p:cNvSpPr txBox="1"/>
          <p:nvPr/>
        </p:nvSpPr>
        <p:spPr>
          <a:xfrm>
            <a:off x="4581605" y="3482054"/>
            <a:ext cx="3202962" cy="1200329"/>
          </a:xfrm>
          <a:prstGeom prst="rect">
            <a:avLst/>
          </a:prstGeom>
          <a:noFill/>
        </p:spPr>
        <p:txBody>
          <a:bodyPr wrap="square">
            <a:spAutoFit/>
          </a:bodyPr>
          <a:lstStyle/>
          <a:p>
            <a:pPr marL="0" marR="0" lvl="0" indent="0" algn="l" rtl="0">
              <a:lnSpc>
                <a:spcPct val="100000"/>
              </a:lnSpc>
              <a:spcBef>
                <a:spcPts val="0"/>
              </a:spcBef>
              <a:spcAft>
                <a:spcPts val="0"/>
              </a:spcAft>
              <a:buClr>
                <a:schemeClr val="lt1"/>
              </a:buClr>
              <a:buSzPts val="2400"/>
              <a:buFont typeface="Avenir"/>
              <a:buNone/>
            </a:pPr>
            <a:r>
              <a:rPr lang="en-US" sz="1800" b="0" i="0" u="none" strike="noStrike" cap="none" dirty="0">
                <a:latin typeface="Avenir"/>
                <a:ea typeface="Avenir"/>
                <a:cs typeface="Avenir"/>
                <a:sym typeface="Avenir"/>
              </a:rPr>
              <a:t>“We use Facebook to </a:t>
            </a:r>
            <a:r>
              <a:rPr lang="en-US" sz="1800" b="0" i="0" u="none" strike="noStrike" cap="none" dirty="0" err="1">
                <a:latin typeface="Avenir"/>
                <a:ea typeface="Avenir"/>
                <a:cs typeface="Avenir"/>
                <a:sym typeface="Avenir"/>
              </a:rPr>
              <a:t>shedule</a:t>
            </a:r>
            <a:r>
              <a:rPr lang="en-US" sz="1800" b="0" i="0" u="none" strike="noStrike" cap="none" dirty="0">
                <a:latin typeface="Avenir"/>
                <a:ea typeface="Avenir"/>
                <a:cs typeface="Avenir"/>
                <a:sym typeface="Avenir"/>
              </a:rPr>
              <a:t> the protests, Twitter to coordinate, and YouTube to tell the world”, </a:t>
            </a:r>
            <a:r>
              <a:rPr lang="en-US" sz="1800" b="0" i="0" u="none" strike="noStrike" cap="none" dirty="0" err="1">
                <a:latin typeface="Avenir"/>
                <a:ea typeface="Avenir"/>
                <a:cs typeface="Avenir"/>
                <a:sym typeface="Avenir"/>
              </a:rPr>
              <a:t>Fawas</a:t>
            </a:r>
            <a:r>
              <a:rPr lang="en-US" sz="1800" b="0" i="0" u="none" strike="noStrike" cap="none" dirty="0">
                <a:latin typeface="Avenir"/>
                <a:ea typeface="Avenir"/>
                <a:cs typeface="Avenir"/>
                <a:sym typeface="Avenir"/>
              </a:rPr>
              <a:t> Rashed</a:t>
            </a:r>
          </a:p>
        </p:txBody>
      </p:sp>
      <p:pic>
        <p:nvPicPr>
          <p:cNvPr id="10" name="Image 9" descr="Une image contenant texte, affiche, Police, homme&#10;&#10;Le contenu généré par l’IA peut être incorrect.">
            <a:extLst>
              <a:ext uri="{FF2B5EF4-FFF2-40B4-BE49-F238E27FC236}">
                <a16:creationId xmlns:a16="http://schemas.microsoft.com/office/drawing/2014/main" id="{71F31E72-6E6D-3C00-4771-663E20C55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225" y="3574112"/>
            <a:ext cx="1995375" cy="3062878"/>
          </a:xfrm>
          <a:prstGeom prst="rect">
            <a:avLst/>
          </a:prstGeom>
        </p:spPr>
      </p:pic>
      <p:sp>
        <p:nvSpPr>
          <p:cNvPr id="11" name="ZoneTexte 10">
            <a:extLst>
              <a:ext uri="{FF2B5EF4-FFF2-40B4-BE49-F238E27FC236}">
                <a16:creationId xmlns:a16="http://schemas.microsoft.com/office/drawing/2014/main" id="{06141D29-4342-7753-2685-2337259BBA88}"/>
              </a:ext>
            </a:extLst>
          </p:cNvPr>
          <p:cNvSpPr txBox="1"/>
          <p:nvPr/>
        </p:nvSpPr>
        <p:spPr>
          <a:xfrm>
            <a:off x="566057" y="2286000"/>
            <a:ext cx="3977719" cy="3970318"/>
          </a:xfrm>
          <a:prstGeom prst="rect">
            <a:avLst/>
          </a:prstGeom>
          <a:noFill/>
        </p:spPr>
        <p:txBody>
          <a:bodyPr wrap="square" rtlCol="0">
            <a:spAutoFit/>
          </a:bodyPr>
          <a:lstStyle/>
          <a:p>
            <a:r>
              <a:rPr lang="fr-FR" dirty="0"/>
              <a:t>Les réseaux sociaux ne sont pas nécessaires aux mouvements sociaux, ils peuvent les accélérer </a:t>
            </a:r>
          </a:p>
          <a:p>
            <a:endParaRPr lang="fr-FR" dirty="0"/>
          </a:p>
          <a:p>
            <a:r>
              <a:rPr lang="fr-FR" dirty="0"/>
              <a:t>Tilly : concept de « répertoire d’action collective » </a:t>
            </a:r>
            <a:r>
              <a:rPr lang="fr-FR" dirty="0">
                <a:sym typeface="Wingdings" panose="05000000000000000000" pitchFamily="2" charset="2"/>
              </a:rPr>
              <a:t> longtemps organisé autour du travail </a:t>
            </a:r>
          </a:p>
          <a:p>
            <a:endParaRPr lang="fr-FR" dirty="0">
              <a:sym typeface="Wingdings" panose="05000000000000000000" pitchFamily="2" charset="2"/>
            </a:endParaRPr>
          </a:p>
          <a:p>
            <a:r>
              <a:rPr lang="fr-FR" dirty="0">
                <a:sym typeface="Wingdings" panose="05000000000000000000" pitchFamily="2" charset="2"/>
              </a:rPr>
              <a:t>Apparition des « nouveaux mouvements sociaux »  à partir de mai 68, mouvements qui ne visent plus seulement à s’emparer de l’Etat. Promeuvent de nouveaux « modes d’existence ». </a:t>
            </a:r>
            <a:endParaRPr lang="fr-FR" dirty="0"/>
          </a:p>
        </p:txBody>
      </p:sp>
    </p:spTree>
    <p:extLst>
      <p:ext uri="{BB962C8B-B14F-4D97-AF65-F5344CB8AC3E}">
        <p14:creationId xmlns:p14="http://schemas.microsoft.com/office/powerpoint/2010/main" val="6165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7B38-35B1-FBF3-1521-9301D696ADD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13C9F5-5214-E863-1083-8B4E627B36B8}"/>
              </a:ext>
            </a:extLst>
          </p:cNvPr>
          <p:cNvSpPr>
            <a:spLocks noGrp="1"/>
          </p:cNvSpPr>
          <p:nvPr>
            <p:ph type="title"/>
          </p:nvPr>
        </p:nvSpPr>
        <p:spPr/>
        <p:txBody>
          <a:bodyPr/>
          <a:lstStyle/>
          <a:p>
            <a:r>
              <a:rPr lang="fr-FR" dirty="0" err="1"/>
              <a:t>Tactical</a:t>
            </a:r>
            <a:r>
              <a:rPr lang="fr-FR" dirty="0"/>
              <a:t> freeze et débouchés politiques</a:t>
            </a:r>
          </a:p>
        </p:txBody>
      </p:sp>
      <p:sp>
        <p:nvSpPr>
          <p:cNvPr id="3" name="Google Shape;1271;p136">
            <a:extLst>
              <a:ext uri="{FF2B5EF4-FFF2-40B4-BE49-F238E27FC236}">
                <a16:creationId xmlns:a16="http://schemas.microsoft.com/office/drawing/2014/main" id="{578BDA95-9039-94C7-A176-0D7D561F8C0F}"/>
              </a:ext>
            </a:extLst>
          </p:cNvPr>
          <p:cNvSpPr/>
          <p:nvPr/>
        </p:nvSpPr>
        <p:spPr>
          <a:xfrm>
            <a:off x="7369918" y="1725153"/>
            <a:ext cx="3992700" cy="22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venir"/>
              <a:buNone/>
            </a:pPr>
            <a:r>
              <a:rPr lang="fr" sz="1600" dirty="0">
                <a:solidFill>
                  <a:srgbClr val="000000"/>
                </a:solidFill>
                <a:latin typeface="Avenir"/>
                <a:ea typeface="Avenir"/>
                <a:cs typeface="Avenir"/>
                <a:sym typeface="Avenir"/>
              </a:rPr>
              <a:t>« </a:t>
            </a:r>
            <a:r>
              <a:rPr lang="fr" sz="1600" b="0" i="0" u="none" strike="noStrike" cap="none" dirty="0">
                <a:solidFill>
                  <a:srgbClr val="000000"/>
                </a:solidFill>
                <a:latin typeface="Avenir"/>
                <a:ea typeface="Avenir"/>
                <a:cs typeface="Avenir"/>
                <a:sym typeface="Avenir"/>
              </a:rPr>
              <a:t>the inability of these movements to adjust tactics, negotiate demands, and push for tangible policy changes, something that grows out of the leaderless nature of these movements (“horizontalism”) and the way digital technologies strengthen their ability to form without much early planning , dealing with issues only as they come up , and by people who show up (“adhocracy”) . » (</a:t>
            </a:r>
            <a:r>
              <a:rPr lang="fr" sz="1600" i="0" u="none" strike="noStrike" cap="none" dirty="0">
                <a:solidFill>
                  <a:srgbClr val="666666"/>
                </a:solidFill>
              </a:rPr>
              <a:t>Tufekci (Zeynep), </a:t>
            </a:r>
            <a:r>
              <a:rPr lang="fr" sz="1600" i="1" u="none" strike="noStrike" cap="none" dirty="0">
                <a:solidFill>
                  <a:srgbClr val="666666"/>
                </a:solidFill>
              </a:rPr>
              <a:t>Twitter and tear gas. 2017</a:t>
            </a:r>
            <a:r>
              <a:rPr lang="fr" sz="1600" b="0" i="0" u="none" strike="noStrike" cap="none" dirty="0">
                <a:solidFill>
                  <a:srgbClr val="000000"/>
                </a:solidFill>
                <a:latin typeface="Avenir"/>
                <a:ea typeface="Avenir"/>
                <a:cs typeface="Avenir"/>
                <a:sym typeface="Avenir"/>
              </a:rPr>
              <a:t>)</a:t>
            </a:r>
            <a:endParaRPr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venir"/>
              <a:ea typeface="Avenir"/>
              <a:cs typeface="Avenir"/>
              <a:sym typeface="Avenir"/>
            </a:endParaRPr>
          </a:p>
        </p:txBody>
      </p:sp>
      <p:pic>
        <p:nvPicPr>
          <p:cNvPr id="5" name="Image 4" descr="Une image contenant plein air, bannière, Rébellion, drapeau&#10;&#10;Le contenu généré par l’IA peut être incorrect.">
            <a:extLst>
              <a:ext uri="{FF2B5EF4-FFF2-40B4-BE49-F238E27FC236}">
                <a16:creationId xmlns:a16="http://schemas.microsoft.com/office/drawing/2014/main" id="{DBB59B74-5409-400C-06EE-4817DB35A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86" y="1991553"/>
            <a:ext cx="2609850" cy="1752600"/>
          </a:xfrm>
          <a:prstGeom prst="rect">
            <a:avLst/>
          </a:prstGeom>
        </p:spPr>
      </p:pic>
    </p:spTree>
    <p:extLst>
      <p:ext uri="{BB962C8B-B14F-4D97-AF65-F5344CB8AC3E}">
        <p14:creationId xmlns:p14="http://schemas.microsoft.com/office/powerpoint/2010/main" val="261938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72AF2-88A2-C415-326E-7912A91801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B05F8D4-2A93-35A8-3345-244BA7FB3C37}"/>
              </a:ext>
            </a:extLst>
          </p:cNvPr>
          <p:cNvSpPr>
            <a:spLocks noGrp="1"/>
          </p:cNvSpPr>
          <p:nvPr>
            <p:ph type="title"/>
          </p:nvPr>
        </p:nvSpPr>
        <p:spPr/>
        <p:txBody>
          <a:bodyPr/>
          <a:lstStyle/>
          <a:p>
            <a:r>
              <a:rPr lang="fr-FR" dirty="0"/>
              <a:t>Hashtag contagion &amp; </a:t>
            </a:r>
            <a:r>
              <a:rPr lang="fr-FR" dirty="0" err="1"/>
              <a:t>clicktivism</a:t>
            </a:r>
            <a:br>
              <a:rPr lang="fr-FR" dirty="0"/>
            </a:br>
            <a:endParaRPr lang="fr-FR" dirty="0"/>
          </a:p>
        </p:txBody>
      </p:sp>
      <p:pic>
        <p:nvPicPr>
          <p:cNvPr id="3" name="Google Shape;1409;p146">
            <a:extLst>
              <a:ext uri="{FF2B5EF4-FFF2-40B4-BE49-F238E27FC236}">
                <a16:creationId xmlns:a16="http://schemas.microsoft.com/office/drawing/2014/main" id="{92DFA876-39AC-8809-A522-19861D7239B2}"/>
              </a:ext>
            </a:extLst>
          </p:cNvPr>
          <p:cNvPicPr preferRelativeResize="0"/>
          <p:nvPr/>
        </p:nvPicPr>
        <p:blipFill>
          <a:blip r:embed="rId2">
            <a:alphaModFix/>
          </a:blip>
          <a:stretch>
            <a:fillRect/>
          </a:stretch>
        </p:blipFill>
        <p:spPr>
          <a:xfrm>
            <a:off x="8915571" y="1827511"/>
            <a:ext cx="2747778" cy="3996776"/>
          </a:xfrm>
          <a:prstGeom prst="rect">
            <a:avLst/>
          </a:prstGeom>
          <a:noFill/>
          <a:ln>
            <a:noFill/>
          </a:ln>
          <a:effectLst>
            <a:outerShdw blurRad="142875" dist="95250" dir="5400000" algn="bl" rotWithShape="0">
              <a:srgbClr val="000000">
                <a:alpha val="50000"/>
              </a:srgbClr>
            </a:outerShdw>
          </a:effectLst>
        </p:spPr>
      </p:pic>
      <p:pic>
        <p:nvPicPr>
          <p:cNvPr id="4" name="Google Shape;1441;p150">
            <a:extLst>
              <a:ext uri="{FF2B5EF4-FFF2-40B4-BE49-F238E27FC236}">
                <a16:creationId xmlns:a16="http://schemas.microsoft.com/office/drawing/2014/main" id="{AA8E1236-1D62-E45F-1F4A-BABB23F23CE1}"/>
              </a:ext>
            </a:extLst>
          </p:cNvPr>
          <p:cNvPicPr preferRelativeResize="0"/>
          <p:nvPr/>
        </p:nvPicPr>
        <p:blipFill>
          <a:blip r:embed="rId3">
            <a:alphaModFix/>
          </a:blip>
          <a:stretch>
            <a:fillRect/>
          </a:stretch>
        </p:blipFill>
        <p:spPr>
          <a:xfrm>
            <a:off x="4689729" y="1827511"/>
            <a:ext cx="4127700" cy="2811522"/>
          </a:xfrm>
          <a:prstGeom prst="rect">
            <a:avLst/>
          </a:prstGeom>
          <a:noFill/>
          <a:ln>
            <a:noFill/>
          </a:ln>
        </p:spPr>
      </p:pic>
      <p:sp>
        <p:nvSpPr>
          <p:cNvPr id="6" name="ZoneTexte 5">
            <a:extLst>
              <a:ext uri="{FF2B5EF4-FFF2-40B4-BE49-F238E27FC236}">
                <a16:creationId xmlns:a16="http://schemas.microsoft.com/office/drawing/2014/main" id="{0076A007-0E35-708E-741F-74A8AB0683DF}"/>
              </a:ext>
            </a:extLst>
          </p:cNvPr>
          <p:cNvSpPr txBox="1"/>
          <p:nvPr/>
        </p:nvSpPr>
        <p:spPr>
          <a:xfrm>
            <a:off x="4603650" y="4508306"/>
            <a:ext cx="4299857" cy="1477328"/>
          </a:xfrm>
          <a:prstGeom prst="rect">
            <a:avLst/>
          </a:prstGeom>
          <a:noFill/>
        </p:spPr>
        <p:txBody>
          <a:bodyPr wrap="square">
            <a:spAutoFit/>
          </a:bodyPr>
          <a:lstStyle/>
          <a:p>
            <a:pPr marL="0" lvl="0" indent="0" algn="just" rtl="0">
              <a:spcBef>
                <a:spcPts val="0"/>
              </a:spcBef>
              <a:spcAft>
                <a:spcPts val="0"/>
              </a:spcAft>
              <a:buNone/>
            </a:pPr>
            <a:r>
              <a:rPr lang="fr-FR" sz="1800" dirty="0"/>
              <a:t>González-</a:t>
            </a:r>
            <a:r>
              <a:rPr lang="fr-FR" sz="1800" dirty="0" err="1"/>
              <a:t>Bailón</a:t>
            </a:r>
            <a:r>
              <a:rPr lang="fr-FR" sz="1800" dirty="0"/>
              <a:t> (Sandra), d’Andrea (Valeria), </a:t>
            </a:r>
            <a:r>
              <a:rPr lang="fr-FR" sz="1800" dirty="0" err="1"/>
              <a:t>Freelon</a:t>
            </a:r>
            <a:r>
              <a:rPr lang="fr-FR" sz="1800" dirty="0"/>
              <a:t> (</a:t>
            </a:r>
            <a:r>
              <a:rPr lang="fr-FR" sz="1800" dirty="0" err="1"/>
              <a:t>Deen</a:t>
            </a:r>
            <a:r>
              <a:rPr lang="fr-FR" sz="1800" dirty="0"/>
              <a:t>), De Domenico (</a:t>
            </a:r>
            <a:r>
              <a:rPr lang="fr-FR" sz="1800" dirty="0" err="1"/>
              <a:t>Manlio</a:t>
            </a:r>
            <a:r>
              <a:rPr lang="fr-FR" sz="1800" dirty="0"/>
              <a:t>), “The </a:t>
            </a:r>
            <a:r>
              <a:rPr lang="fr-FR" sz="1800" dirty="0" err="1"/>
              <a:t>advantage</a:t>
            </a:r>
            <a:r>
              <a:rPr lang="fr-FR" sz="1800" dirty="0"/>
              <a:t> of the right in social media news sharing”, </a:t>
            </a:r>
            <a:r>
              <a:rPr lang="fr-FR" sz="1800" i="1" dirty="0"/>
              <a:t>PNAS Nexus</a:t>
            </a:r>
            <a:r>
              <a:rPr lang="fr-FR" sz="1800" dirty="0"/>
              <a:t>, Volume 1, Issue 3, July 2022.</a:t>
            </a:r>
          </a:p>
        </p:txBody>
      </p:sp>
    </p:spTree>
    <p:extLst>
      <p:ext uri="{BB962C8B-B14F-4D97-AF65-F5344CB8AC3E}">
        <p14:creationId xmlns:p14="http://schemas.microsoft.com/office/powerpoint/2010/main" val="1812655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63A46-2698-6812-DF10-715B5753C91B}"/>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10CCBEFB-D557-2072-B6B2-D92C3B12B17F}"/>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Bibliographie</a:t>
            </a:r>
          </a:p>
        </p:txBody>
      </p:sp>
    </p:spTree>
    <p:extLst>
      <p:ext uri="{BB962C8B-B14F-4D97-AF65-F5344CB8AC3E}">
        <p14:creationId xmlns:p14="http://schemas.microsoft.com/office/powerpoint/2010/main" val="88404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9C501-CC3F-FED1-11A9-E9A2441086D1}"/>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23426C-48E7-026C-4B7B-042C226B1BDC}"/>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A71C2874-A244-B4C6-E543-2E8C964F958C}"/>
              </a:ext>
            </a:extLst>
          </p:cNvPr>
          <p:cNvSpPr>
            <a:spLocks noGrp="1"/>
          </p:cNvSpPr>
          <p:nvPr>
            <p:ph type="sldNum" sz="quarter" idx="7"/>
          </p:nvPr>
        </p:nvSpPr>
        <p:spPr/>
        <p:txBody>
          <a:bodyPr/>
          <a:lstStyle/>
          <a:p>
            <a:fld id="{B6F15528-21DE-4FAA-801E-634DDDAF4B2B}" type="slidenum">
              <a:rPr lang="fr-FR" smtClean="0"/>
              <a:pPr/>
              <a:t>24</a:t>
            </a:fld>
            <a:endParaRPr lang="fr-FR" dirty="0"/>
          </a:p>
        </p:txBody>
      </p:sp>
      <p:sp>
        <p:nvSpPr>
          <p:cNvPr id="4" name="Titre 3">
            <a:extLst>
              <a:ext uri="{FF2B5EF4-FFF2-40B4-BE49-F238E27FC236}">
                <a16:creationId xmlns:a16="http://schemas.microsoft.com/office/drawing/2014/main" id="{3975391C-518D-062F-DCF2-C4E5521D688E}"/>
              </a:ext>
            </a:extLst>
          </p:cNvPr>
          <p:cNvSpPr>
            <a:spLocks noGrp="1"/>
          </p:cNvSpPr>
          <p:nvPr>
            <p:ph type="title"/>
          </p:nvPr>
        </p:nvSpPr>
        <p:spPr/>
        <p:txBody>
          <a:bodyPr/>
          <a:lstStyle/>
          <a:p>
            <a:r>
              <a:rPr lang="fr-FR" dirty="0">
                <a:solidFill>
                  <a:schemeClr val="tx1"/>
                </a:solidFill>
              </a:rPr>
              <a:t>Textes appliqués démocratie </a:t>
            </a:r>
          </a:p>
        </p:txBody>
      </p:sp>
      <p:sp>
        <p:nvSpPr>
          <p:cNvPr id="6" name="ZoneTexte 5">
            <a:extLst>
              <a:ext uri="{FF2B5EF4-FFF2-40B4-BE49-F238E27FC236}">
                <a16:creationId xmlns:a16="http://schemas.microsoft.com/office/drawing/2014/main" id="{EE1C4318-4F77-D2A6-BC4A-60C60BD08A8F}"/>
              </a:ext>
            </a:extLst>
          </p:cNvPr>
          <p:cNvSpPr txBox="1"/>
          <p:nvPr/>
        </p:nvSpPr>
        <p:spPr>
          <a:xfrm>
            <a:off x="0" y="1964353"/>
            <a:ext cx="12192000" cy="4893647"/>
          </a:xfrm>
          <a:prstGeom prst="rect">
            <a:avLst/>
          </a:prstGeom>
          <a:solidFill>
            <a:schemeClr val="bg1"/>
          </a:solidFill>
        </p:spPr>
        <p:txBody>
          <a:bodyPr wrap="square">
            <a:spAutoFit/>
          </a:bodyPr>
          <a:lstStyle/>
          <a:p>
            <a:pPr>
              <a:buNone/>
            </a:pPr>
            <a:r>
              <a:rPr lang="fr-FR" sz="1300" cap="small" dirty="0">
                <a:effectLst/>
              </a:rPr>
              <a:t>ALLCOTT H.</a:t>
            </a:r>
            <a:r>
              <a:rPr lang="fr-FR" sz="1300" dirty="0">
                <a:effectLst/>
              </a:rPr>
              <a:t>, </a:t>
            </a:r>
            <a:r>
              <a:rPr lang="fr-FR" sz="1300" cap="small" dirty="0">
                <a:effectLst/>
              </a:rPr>
              <a:t>GENTZKOW M.</a:t>
            </a:r>
            <a:r>
              <a:rPr lang="fr-FR" sz="1300" dirty="0">
                <a:effectLst/>
              </a:rPr>
              <a:t>, 2017, « Social Media and Fake News in the 2016 Election », </a:t>
            </a:r>
            <a:r>
              <a:rPr lang="fr-FR" sz="1300" i="1" dirty="0">
                <a:effectLst/>
              </a:rPr>
              <a:t>Journal of </a:t>
            </a:r>
            <a:r>
              <a:rPr lang="fr-FR" sz="1300" i="1" dirty="0" err="1">
                <a:effectLst/>
              </a:rPr>
              <a:t>Economic</a:t>
            </a:r>
            <a:r>
              <a:rPr lang="fr-FR" sz="1300" i="1" dirty="0">
                <a:effectLst/>
              </a:rPr>
              <a:t> Perspectives</a:t>
            </a:r>
            <a:r>
              <a:rPr lang="fr-FR" sz="1300" dirty="0">
                <a:effectLst/>
              </a:rPr>
              <a:t>, </a:t>
            </a:r>
            <a:r>
              <a:rPr lang="fr-FR" sz="1300" i="1" dirty="0">
                <a:effectLst/>
              </a:rPr>
              <a:t>31</a:t>
            </a:r>
            <a:r>
              <a:rPr lang="fr-FR" sz="1300" dirty="0">
                <a:effectLst/>
              </a:rPr>
              <a:t>, 2, p. 211‑236. </a:t>
            </a:r>
          </a:p>
          <a:p>
            <a:pPr>
              <a:buNone/>
            </a:pPr>
            <a:r>
              <a:rPr lang="fr-FR" sz="1300" cap="small" dirty="0">
                <a:effectLst/>
              </a:rPr>
              <a:t>BARRERA O.</a:t>
            </a:r>
            <a:r>
              <a:rPr lang="fr-FR" sz="1300" dirty="0">
                <a:effectLst/>
              </a:rPr>
              <a:t>, </a:t>
            </a:r>
            <a:r>
              <a:rPr lang="fr-FR" sz="1300" cap="small" dirty="0">
                <a:effectLst/>
              </a:rPr>
              <a:t>GURIEV S.</a:t>
            </a:r>
            <a:r>
              <a:rPr lang="fr-FR" sz="1300" dirty="0">
                <a:effectLst/>
              </a:rPr>
              <a:t>, </a:t>
            </a:r>
            <a:r>
              <a:rPr lang="fr-FR" sz="1300" cap="small" dirty="0">
                <a:effectLst/>
              </a:rPr>
              <a:t>HENRY E.</a:t>
            </a:r>
            <a:r>
              <a:rPr lang="fr-FR" sz="1300" dirty="0">
                <a:effectLst/>
              </a:rPr>
              <a:t>, </a:t>
            </a:r>
            <a:r>
              <a:rPr lang="fr-FR" sz="1300" cap="small" dirty="0">
                <a:effectLst/>
              </a:rPr>
              <a:t>ZHURAVSKAYA E.</a:t>
            </a:r>
            <a:r>
              <a:rPr lang="fr-FR" sz="1300" dirty="0">
                <a:effectLst/>
              </a:rPr>
              <a:t>, 2020, « </a:t>
            </a:r>
            <a:r>
              <a:rPr lang="fr-FR" sz="1300" dirty="0" err="1">
                <a:effectLst/>
              </a:rPr>
              <a:t>Facts</a:t>
            </a:r>
            <a:r>
              <a:rPr lang="fr-FR" sz="1300" dirty="0">
                <a:effectLst/>
              </a:rPr>
              <a:t>, alternative </a:t>
            </a:r>
            <a:r>
              <a:rPr lang="fr-FR" sz="1300" dirty="0" err="1">
                <a:effectLst/>
              </a:rPr>
              <a:t>facts</a:t>
            </a:r>
            <a:r>
              <a:rPr lang="fr-FR" sz="1300" dirty="0">
                <a:effectLst/>
              </a:rPr>
              <a:t>, and </a:t>
            </a:r>
            <a:r>
              <a:rPr lang="fr-FR" sz="1300" dirty="0" err="1">
                <a:effectLst/>
              </a:rPr>
              <a:t>fact</a:t>
            </a:r>
            <a:r>
              <a:rPr lang="fr-FR" sz="1300" dirty="0">
                <a:effectLst/>
              </a:rPr>
              <a:t> checking in times of post-</a:t>
            </a:r>
            <a:r>
              <a:rPr lang="fr-FR" sz="1300" dirty="0" err="1">
                <a:effectLst/>
              </a:rPr>
              <a:t>truth</a:t>
            </a:r>
            <a:r>
              <a:rPr lang="fr-FR" sz="1300" dirty="0">
                <a:effectLst/>
              </a:rPr>
              <a:t> </a:t>
            </a:r>
            <a:r>
              <a:rPr lang="fr-FR" sz="1300" dirty="0" err="1">
                <a:effectLst/>
              </a:rPr>
              <a:t>politics</a:t>
            </a:r>
            <a:r>
              <a:rPr lang="fr-FR" sz="1300" dirty="0">
                <a:effectLst/>
              </a:rPr>
              <a:t> », </a:t>
            </a:r>
            <a:r>
              <a:rPr lang="fr-FR" sz="1300" i="1" dirty="0">
                <a:effectLst/>
              </a:rPr>
              <a:t>Journal of Public </a:t>
            </a:r>
            <a:r>
              <a:rPr lang="fr-FR" sz="1300" i="1" dirty="0" err="1">
                <a:effectLst/>
              </a:rPr>
              <a:t>Economics</a:t>
            </a:r>
            <a:r>
              <a:rPr lang="fr-FR" sz="1300" dirty="0">
                <a:effectLst/>
              </a:rPr>
              <a:t>, </a:t>
            </a:r>
            <a:r>
              <a:rPr lang="fr-FR" sz="1300" i="1" dirty="0">
                <a:effectLst/>
              </a:rPr>
              <a:t>182</a:t>
            </a:r>
            <a:r>
              <a:rPr lang="fr-FR" sz="1300" dirty="0">
                <a:effectLst/>
              </a:rPr>
              <a:t>, p. 104123. </a:t>
            </a:r>
          </a:p>
          <a:p>
            <a:pPr>
              <a:buNone/>
            </a:pPr>
            <a:r>
              <a:rPr lang="fr-FR" sz="1300" cap="small" dirty="0">
                <a:effectLst/>
              </a:rPr>
              <a:t>BOLTANSKI L.</a:t>
            </a:r>
            <a:r>
              <a:rPr lang="fr-FR" sz="1300" dirty="0">
                <a:effectLst/>
              </a:rPr>
              <a:t>, 1993, </a:t>
            </a:r>
            <a:r>
              <a:rPr lang="fr-FR" sz="1300" i="1" dirty="0">
                <a:effectLst/>
              </a:rPr>
              <a:t>La Souffrance à distance. Morale humanitaire, médias et politique</a:t>
            </a:r>
            <a:r>
              <a:rPr lang="fr-FR" sz="1300" dirty="0">
                <a:effectLst/>
              </a:rPr>
              <a:t>, Éditions Métailié. </a:t>
            </a:r>
          </a:p>
          <a:p>
            <a:pPr>
              <a:buNone/>
            </a:pPr>
            <a:r>
              <a:rPr lang="fr-FR" sz="1300" cap="small" dirty="0">
                <a:effectLst/>
              </a:rPr>
              <a:t>BRISTIELLE A.</a:t>
            </a:r>
            <a:r>
              <a:rPr lang="fr-FR" sz="1300" dirty="0">
                <a:effectLst/>
              </a:rPr>
              <a:t>, 2020, « YouTube comme média politique : les différences de contenu entre interviews politiques classiques et émissions en ligne de trois représentants de La France insoumise », </a:t>
            </a:r>
            <a:r>
              <a:rPr lang="fr-FR" sz="1300" i="1" dirty="0">
                <a:effectLst/>
              </a:rPr>
              <a:t>Mots. Les langages du politique</a:t>
            </a:r>
            <a:r>
              <a:rPr lang="fr-FR" sz="1300" dirty="0">
                <a:effectLst/>
              </a:rPr>
              <a:t>, </a:t>
            </a:r>
            <a:r>
              <a:rPr lang="fr-FR" sz="1300" i="1" dirty="0">
                <a:effectLst/>
              </a:rPr>
              <a:t>123</a:t>
            </a:r>
            <a:r>
              <a:rPr lang="fr-FR" sz="1300" dirty="0">
                <a:effectLst/>
              </a:rPr>
              <a:t>, 2, p. 103‑121. </a:t>
            </a:r>
          </a:p>
          <a:p>
            <a:pPr>
              <a:buNone/>
            </a:pPr>
            <a:r>
              <a:rPr lang="fr-FR" sz="1300" cap="small" dirty="0">
                <a:effectLst/>
              </a:rPr>
              <a:t>CHAVALARIAS D.</a:t>
            </a:r>
            <a:r>
              <a:rPr lang="fr-FR" sz="1300" dirty="0">
                <a:effectLst/>
              </a:rPr>
              <a:t>, s. d., « Minuit moins dix à l’horloge de Poutine »,.</a:t>
            </a:r>
          </a:p>
          <a:p>
            <a:pPr>
              <a:buNone/>
            </a:pPr>
            <a:r>
              <a:rPr lang="fr-FR" sz="1300" cap="small" dirty="0">
                <a:effectLst/>
              </a:rPr>
              <a:t>COLEMAN G.</a:t>
            </a:r>
            <a:r>
              <a:rPr lang="fr-FR" sz="1300" dirty="0">
                <a:effectLst/>
              </a:rPr>
              <a:t>, 2016, </a:t>
            </a:r>
            <a:r>
              <a:rPr lang="fr-FR" sz="1300" i="1" dirty="0">
                <a:effectLst/>
              </a:rPr>
              <a:t>Anonymous ; espions, hackers, lanceurs d’alertes</a:t>
            </a:r>
            <a:r>
              <a:rPr lang="fr-FR" sz="1300" dirty="0">
                <a:effectLst/>
              </a:rPr>
              <a:t>, Lux.</a:t>
            </a:r>
          </a:p>
          <a:p>
            <a:pPr>
              <a:buNone/>
            </a:pPr>
            <a:r>
              <a:rPr lang="fr-FR" sz="1300" cap="small" dirty="0">
                <a:effectLst/>
              </a:rPr>
              <a:t>DIMAGGIO P.</a:t>
            </a:r>
            <a:r>
              <a:rPr lang="fr-FR" sz="1300" dirty="0">
                <a:effectLst/>
              </a:rPr>
              <a:t>, </a:t>
            </a:r>
            <a:r>
              <a:rPr lang="fr-FR" sz="1300" cap="small" dirty="0">
                <a:effectLst/>
              </a:rPr>
              <a:t>HARGITTAL E.</a:t>
            </a:r>
            <a:r>
              <a:rPr lang="fr-FR" sz="1300" dirty="0">
                <a:effectLst/>
              </a:rPr>
              <a:t>, </a:t>
            </a:r>
            <a:r>
              <a:rPr lang="fr-FR" sz="1300" cap="small" dirty="0">
                <a:effectLst/>
              </a:rPr>
              <a:t>CELESTE C.</a:t>
            </a:r>
            <a:r>
              <a:rPr lang="fr-FR" sz="1300" dirty="0">
                <a:effectLst/>
              </a:rPr>
              <a:t>, </a:t>
            </a:r>
            <a:r>
              <a:rPr lang="fr-FR" sz="1300" cap="small" dirty="0">
                <a:effectLst/>
              </a:rPr>
              <a:t>SHAFER S.</a:t>
            </a:r>
            <a:r>
              <a:rPr lang="fr-FR" sz="1300" dirty="0">
                <a:effectLst/>
              </a:rPr>
              <a:t>, s. d., « </a:t>
            </a:r>
            <a:r>
              <a:rPr lang="fr-FR" sz="1300" dirty="0" err="1">
                <a:effectLst/>
              </a:rPr>
              <a:t>From</a:t>
            </a:r>
            <a:r>
              <a:rPr lang="fr-FR" sz="1300" dirty="0">
                <a:effectLst/>
              </a:rPr>
              <a:t> </a:t>
            </a:r>
            <a:r>
              <a:rPr lang="fr-FR" sz="1300" dirty="0" err="1">
                <a:effectLst/>
              </a:rPr>
              <a:t>Unequal</a:t>
            </a:r>
            <a:r>
              <a:rPr lang="fr-FR" sz="1300" dirty="0">
                <a:effectLst/>
              </a:rPr>
              <a:t> Access to </a:t>
            </a:r>
            <a:r>
              <a:rPr lang="fr-FR" sz="1300" dirty="0" err="1">
                <a:effectLst/>
              </a:rPr>
              <a:t>Differentiated</a:t>
            </a:r>
            <a:r>
              <a:rPr lang="fr-FR" sz="1300" dirty="0">
                <a:effectLst/>
              </a:rPr>
              <a:t> Use: A </a:t>
            </a:r>
            <a:r>
              <a:rPr lang="fr-FR" sz="1300" dirty="0" err="1">
                <a:effectLst/>
              </a:rPr>
              <a:t>Literature</a:t>
            </a:r>
            <a:r>
              <a:rPr lang="fr-FR" sz="1300" dirty="0">
                <a:effectLst/>
              </a:rPr>
              <a:t> </a:t>
            </a:r>
            <a:r>
              <a:rPr lang="fr-FR" sz="1300" dirty="0" err="1">
                <a:effectLst/>
              </a:rPr>
              <a:t>Review</a:t>
            </a:r>
            <a:r>
              <a:rPr lang="fr-FR" sz="1300" dirty="0">
                <a:effectLst/>
              </a:rPr>
              <a:t> and Agenda for </a:t>
            </a:r>
            <a:r>
              <a:rPr lang="fr-FR" sz="1300" dirty="0" err="1">
                <a:effectLst/>
              </a:rPr>
              <a:t>Research</a:t>
            </a:r>
            <a:r>
              <a:rPr lang="fr-FR" sz="1300" dirty="0">
                <a:effectLst/>
              </a:rPr>
              <a:t> on Digital </a:t>
            </a:r>
            <a:r>
              <a:rPr lang="fr-FR" sz="1300" dirty="0" err="1">
                <a:effectLst/>
              </a:rPr>
              <a:t>Inequality</a:t>
            </a:r>
            <a:r>
              <a:rPr lang="fr-FR" sz="1300" dirty="0">
                <a:effectLst/>
              </a:rPr>
              <a:t> »,.</a:t>
            </a:r>
          </a:p>
          <a:p>
            <a:pPr>
              <a:buNone/>
            </a:pPr>
            <a:r>
              <a:rPr lang="fr-FR" sz="1300" cap="small" dirty="0">
                <a:effectLst/>
              </a:rPr>
              <a:t>DUBUISSON-QUELLIER S. (</a:t>
            </a:r>
            <a:r>
              <a:rPr lang="fr-FR" sz="1300" cap="small" dirty="0" err="1">
                <a:effectLst/>
              </a:rPr>
              <a:t>dir</a:t>
            </a:r>
            <a:r>
              <a:rPr lang="fr-FR" sz="1300" cap="small" dirty="0">
                <a:effectLst/>
              </a:rPr>
              <a:t>. )</a:t>
            </a:r>
            <a:r>
              <a:rPr lang="fr-FR" sz="1300" dirty="0">
                <a:effectLst/>
              </a:rPr>
              <a:t>, 2016, </a:t>
            </a:r>
            <a:r>
              <a:rPr lang="fr-FR" sz="1300" i="1" dirty="0">
                <a:effectLst/>
              </a:rPr>
              <a:t>Gouverner les conduites</a:t>
            </a:r>
            <a:r>
              <a:rPr lang="fr-FR" sz="1300" dirty="0">
                <a:effectLst/>
              </a:rPr>
              <a:t>, Presses de Sciences Po, 480 p.</a:t>
            </a:r>
          </a:p>
          <a:p>
            <a:pPr>
              <a:buNone/>
            </a:pPr>
            <a:r>
              <a:rPr lang="fr-FR" sz="1300" cap="small" dirty="0">
                <a:effectLst/>
              </a:rPr>
              <a:t>GLASSEY O.</a:t>
            </a:r>
            <a:r>
              <a:rPr lang="fr-FR" sz="1300" dirty="0">
                <a:effectLst/>
              </a:rPr>
              <a:t>, 2017, « Repenser la sociologie du numérique à l’aune de notre vie commune avec les robots sociaux », </a:t>
            </a:r>
            <a:r>
              <a:rPr lang="fr-FR" sz="1300" i="1" dirty="0">
                <a:effectLst/>
              </a:rPr>
              <a:t>Sociologie et sociétés</a:t>
            </a:r>
            <a:r>
              <a:rPr lang="fr-FR" sz="1300" dirty="0">
                <a:effectLst/>
              </a:rPr>
              <a:t>, </a:t>
            </a:r>
            <a:r>
              <a:rPr lang="fr-FR" sz="1300" i="1" dirty="0">
                <a:effectLst/>
              </a:rPr>
              <a:t>49</a:t>
            </a:r>
            <a:r>
              <a:rPr lang="fr-FR" sz="1300" dirty="0">
                <a:effectLst/>
              </a:rPr>
              <a:t>, 2, p. 59‑82. </a:t>
            </a:r>
          </a:p>
          <a:p>
            <a:pPr>
              <a:buNone/>
            </a:pPr>
            <a:r>
              <a:rPr lang="fr-FR" sz="1300" cap="small" dirty="0">
                <a:effectLst/>
              </a:rPr>
              <a:t>LEMIEUX C.</a:t>
            </a:r>
            <a:r>
              <a:rPr lang="fr-FR" sz="1300" dirty="0">
                <a:effectLst/>
              </a:rPr>
              <a:t>, 2000, </a:t>
            </a:r>
            <a:r>
              <a:rPr lang="fr-FR" sz="1300" i="1" dirty="0">
                <a:effectLst/>
              </a:rPr>
              <a:t>Mauvaise presse. Une sociologie compréhensive du travail journalistique et de ses critiques</a:t>
            </a:r>
            <a:r>
              <a:rPr lang="fr-FR" sz="1300" dirty="0">
                <a:effectLst/>
              </a:rPr>
              <a:t>, Éditions Métailié. </a:t>
            </a:r>
          </a:p>
          <a:p>
            <a:pPr>
              <a:buNone/>
            </a:pPr>
            <a:r>
              <a:rPr lang="fr-FR" sz="1300" cap="small" dirty="0">
                <a:effectLst/>
              </a:rPr>
              <a:t>LESKOVEC J.</a:t>
            </a:r>
            <a:r>
              <a:rPr lang="fr-FR" sz="1300" dirty="0">
                <a:effectLst/>
              </a:rPr>
              <a:t>, </a:t>
            </a:r>
            <a:r>
              <a:rPr lang="fr-FR" sz="1300" cap="small" dirty="0">
                <a:effectLst/>
              </a:rPr>
              <a:t>BACKSTROM L.</a:t>
            </a:r>
            <a:r>
              <a:rPr lang="fr-FR" sz="1300" dirty="0">
                <a:effectLst/>
              </a:rPr>
              <a:t>, </a:t>
            </a:r>
            <a:r>
              <a:rPr lang="fr-FR" sz="1300" cap="small" dirty="0">
                <a:effectLst/>
              </a:rPr>
              <a:t>KLEINBERG J.</a:t>
            </a:r>
            <a:r>
              <a:rPr lang="fr-FR" sz="1300" dirty="0">
                <a:effectLst/>
              </a:rPr>
              <a:t>, 2009, « </a:t>
            </a:r>
            <a:r>
              <a:rPr lang="fr-FR" sz="1300" dirty="0" err="1">
                <a:effectLst/>
              </a:rPr>
              <a:t>Meme-tracking</a:t>
            </a:r>
            <a:r>
              <a:rPr lang="fr-FR" sz="1300" dirty="0">
                <a:effectLst/>
              </a:rPr>
              <a:t> and the </a:t>
            </a:r>
            <a:r>
              <a:rPr lang="fr-FR" sz="1300" dirty="0" err="1">
                <a:effectLst/>
              </a:rPr>
              <a:t>dynamics</a:t>
            </a:r>
            <a:r>
              <a:rPr lang="fr-FR" sz="1300" dirty="0">
                <a:effectLst/>
              </a:rPr>
              <a:t> of the news cycle », </a:t>
            </a:r>
            <a:r>
              <a:rPr lang="fr-FR" sz="1300" i="1" dirty="0" err="1">
                <a:effectLst/>
              </a:rPr>
              <a:t>Proceedings</a:t>
            </a:r>
            <a:r>
              <a:rPr lang="fr-FR" sz="1300" i="1" dirty="0">
                <a:effectLst/>
              </a:rPr>
              <a:t> of the 15th ACM SIGKDD international </a:t>
            </a:r>
            <a:r>
              <a:rPr lang="fr-FR" sz="1300" i="1" dirty="0" err="1">
                <a:effectLst/>
              </a:rPr>
              <a:t>conference</a:t>
            </a:r>
            <a:r>
              <a:rPr lang="fr-FR" sz="1300" i="1" dirty="0">
                <a:effectLst/>
              </a:rPr>
              <a:t> on </a:t>
            </a:r>
            <a:r>
              <a:rPr lang="fr-FR" sz="1300" i="1" dirty="0" err="1">
                <a:effectLst/>
              </a:rPr>
              <a:t>Knowledge</a:t>
            </a:r>
            <a:r>
              <a:rPr lang="fr-FR" sz="1300" i="1" dirty="0">
                <a:effectLst/>
              </a:rPr>
              <a:t> </a:t>
            </a:r>
            <a:r>
              <a:rPr lang="fr-FR" sz="1300" i="1" dirty="0" err="1">
                <a:effectLst/>
              </a:rPr>
              <a:t>discovery</a:t>
            </a:r>
            <a:r>
              <a:rPr lang="fr-FR" sz="1300" i="1" dirty="0">
                <a:effectLst/>
              </a:rPr>
              <a:t> and data </a:t>
            </a:r>
            <a:r>
              <a:rPr lang="fr-FR" sz="1300" i="1" dirty="0" err="1">
                <a:effectLst/>
              </a:rPr>
              <a:t>mining</a:t>
            </a:r>
            <a:r>
              <a:rPr lang="fr-FR" sz="1300" dirty="0">
                <a:effectLst/>
              </a:rPr>
              <a:t>, p. 497‑506.</a:t>
            </a:r>
          </a:p>
          <a:p>
            <a:pPr>
              <a:buNone/>
            </a:pPr>
            <a:r>
              <a:rPr lang="fr-FR" sz="1300" cap="small" dirty="0">
                <a:effectLst/>
              </a:rPr>
              <a:t>MERCANTI-GUERIN M.</a:t>
            </a:r>
            <a:r>
              <a:rPr lang="fr-FR" sz="1300" dirty="0">
                <a:effectLst/>
              </a:rPr>
              <a:t>, 2010, « Analyse des réseaux sociaux et communautés en ligne : quelles applications en marketing ? », </a:t>
            </a:r>
            <a:r>
              <a:rPr lang="fr-FR" sz="1300" i="1" dirty="0">
                <a:effectLst/>
              </a:rPr>
              <a:t>Management &amp; Avenir</a:t>
            </a:r>
            <a:r>
              <a:rPr lang="fr-FR" sz="1300" dirty="0">
                <a:effectLst/>
              </a:rPr>
              <a:t>, </a:t>
            </a:r>
            <a:r>
              <a:rPr lang="fr-FR" sz="1300" i="1" dirty="0">
                <a:effectLst/>
              </a:rPr>
              <a:t>32</a:t>
            </a:r>
            <a:r>
              <a:rPr lang="fr-FR" sz="1300" dirty="0">
                <a:effectLst/>
              </a:rPr>
              <a:t>, 2, p. 132‑153. </a:t>
            </a:r>
          </a:p>
          <a:p>
            <a:pPr>
              <a:buNone/>
            </a:pPr>
            <a:r>
              <a:rPr lang="fr-FR" sz="1300" cap="small" dirty="0">
                <a:effectLst/>
              </a:rPr>
              <a:t>NORRIS P.</a:t>
            </a:r>
            <a:r>
              <a:rPr lang="fr-FR" sz="1300" dirty="0">
                <a:effectLst/>
              </a:rPr>
              <a:t>, 2001, </a:t>
            </a:r>
            <a:r>
              <a:rPr lang="fr-FR" sz="1300" i="1" dirty="0">
                <a:effectLst/>
              </a:rPr>
              <a:t>Digital </a:t>
            </a:r>
            <a:r>
              <a:rPr lang="fr-FR" sz="1300" i="1" dirty="0" err="1">
                <a:effectLst/>
              </a:rPr>
              <a:t>Divide</a:t>
            </a:r>
            <a:r>
              <a:rPr lang="fr-FR" sz="1300" i="1" dirty="0">
                <a:effectLst/>
              </a:rPr>
              <a:t>: Civic Engagement, Information </a:t>
            </a:r>
            <a:r>
              <a:rPr lang="fr-FR" sz="1300" i="1" dirty="0" err="1">
                <a:effectLst/>
              </a:rPr>
              <a:t>Poverty</a:t>
            </a:r>
            <a:r>
              <a:rPr lang="fr-FR" sz="1300" i="1" dirty="0">
                <a:effectLst/>
              </a:rPr>
              <a:t>, and the Internet Worldwide</a:t>
            </a:r>
            <a:r>
              <a:rPr lang="fr-FR" sz="1300" dirty="0">
                <a:effectLst/>
              </a:rPr>
              <a:t>, Cambridge ; New York, Cambridge </a:t>
            </a:r>
            <a:r>
              <a:rPr lang="fr-FR" sz="1300" dirty="0" err="1">
                <a:effectLst/>
              </a:rPr>
              <a:t>University</a:t>
            </a:r>
            <a:r>
              <a:rPr lang="fr-FR" sz="1300" dirty="0">
                <a:effectLst/>
              </a:rPr>
              <a:t> </a:t>
            </a:r>
            <a:r>
              <a:rPr lang="fr-FR" sz="1300" dirty="0" err="1">
                <a:effectLst/>
              </a:rPr>
              <a:t>Press</a:t>
            </a:r>
            <a:r>
              <a:rPr lang="fr-FR" sz="1300" dirty="0">
                <a:effectLst/>
              </a:rPr>
              <a:t>, 320 p.</a:t>
            </a:r>
          </a:p>
          <a:p>
            <a:pPr>
              <a:buNone/>
            </a:pPr>
            <a:r>
              <a:rPr lang="fr-FR" sz="1300" cap="small" dirty="0">
                <a:effectLst/>
              </a:rPr>
              <a:t>OLLITRAULT S.</a:t>
            </a:r>
            <a:r>
              <a:rPr lang="fr-FR" sz="1300" dirty="0">
                <a:effectLst/>
              </a:rPr>
              <a:t>, 1999, « De la caméra à la pétition-web : le répertoire médiatique des écologistes », </a:t>
            </a:r>
            <a:r>
              <a:rPr lang="fr-FR" sz="1300" i="1" dirty="0">
                <a:effectLst/>
              </a:rPr>
              <a:t>Réseaux. Communication - Technologie - Société</a:t>
            </a:r>
            <a:r>
              <a:rPr lang="fr-FR" sz="1300" dirty="0">
                <a:effectLst/>
              </a:rPr>
              <a:t>, </a:t>
            </a:r>
            <a:r>
              <a:rPr lang="fr-FR" sz="1300" i="1" dirty="0">
                <a:effectLst/>
              </a:rPr>
              <a:t>17</a:t>
            </a:r>
            <a:r>
              <a:rPr lang="fr-FR" sz="1300" dirty="0">
                <a:effectLst/>
              </a:rPr>
              <a:t>, 98, p. 153‑185. </a:t>
            </a:r>
          </a:p>
          <a:p>
            <a:pPr>
              <a:buNone/>
            </a:pPr>
            <a:r>
              <a:rPr lang="fr-FR" sz="1300" cap="small" dirty="0">
                <a:effectLst/>
              </a:rPr>
              <a:t>SPENKUCH J.</a:t>
            </a:r>
            <a:r>
              <a:rPr lang="fr-FR" sz="1300" dirty="0">
                <a:effectLst/>
              </a:rPr>
              <a:t>, </a:t>
            </a:r>
            <a:r>
              <a:rPr lang="fr-FR" sz="1300" cap="small" dirty="0">
                <a:effectLst/>
              </a:rPr>
              <a:t>TONIATTI D.</a:t>
            </a:r>
            <a:r>
              <a:rPr lang="fr-FR" sz="1300" dirty="0">
                <a:effectLst/>
              </a:rPr>
              <a:t>, 2018, « </a:t>
            </a:r>
            <a:r>
              <a:rPr lang="fr-FR" sz="1300" dirty="0" err="1">
                <a:effectLst/>
              </a:rPr>
              <a:t>Political</a:t>
            </a:r>
            <a:r>
              <a:rPr lang="fr-FR" sz="1300" dirty="0">
                <a:effectLst/>
              </a:rPr>
              <a:t> Advertising and Election </a:t>
            </a:r>
            <a:r>
              <a:rPr lang="fr-FR" sz="1300" dirty="0" err="1">
                <a:effectLst/>
              </a:rPr>
              <a:t>Results</a:t>
            </a:r>
            <a:r>
              <a:rPr lang="fr-FR" sz="1300" dirty="0">
                <a:effectLst/>
              </a:rPr>
              <a:t>* », </a:t>
            </a:r>
            <a:r>
              <a:rPr lang="fr-FR" sz="1300" i="1" dirty="0">
                <a:effectLst/>
              </a:rPr>
              <a:t>The </a:t>
            </a:r>
            <a:r>
              <a:rPr lang="fr-FR" sz="1300" i="1" dirty="0" err="1">
                <a:effectLst/>
              </a:rPr>
              <a:t>Quarterly</a:t>
            </a:r>
            <a:r>
              <a:rPr lang="fr-FR" sz="1300" i="1" dirty="0">
                <a:effectLst/>
              </a:rPr>
              <a:t> Journal of </a:t>
            </a:r>
            <a:r>
              <a:rPr lang="fr-FR" sz="1300" i="1" dirty="0" err="1">
                <a:effectLst/>
              </a:rPr>
              <a:t>Economics</a:t>
            </a:r>
            <a:r>
              <a:rPr lang="fr-FR" sz="1300" dirty="0">
                <a:effectLst/>
              </a:rPr>
              <a:t>, </a:t>
            </a:r>
            <a:r>
              <a:rPr lang="fr-FR" sz="1300" i="1" dirty="0">
                <a:effectLst/>
              </a:rPr>
              <a:t>133</a:t>
            </a:r>
            <a:r>
              <a:rPr lang="fr-FR" sz="1300" dirty="0">
                <a:effectLst/>
              </a:rPr>
              <a:t>, 4, p. 1981‑2036.</a:t>
            </a:r>
          </a:p>
          <a:p>
            <a:pPr>
              <a:buNone/>
            </a:pPr>
            <a:r>
              <a:rPr lang="fr-FR" sz="1300" cap="small" dirty="0">
                <a:effectLst/>
              </a:rPr>
              <a:t>THEVIOT A.</a:t>
            </a:r>
            <a:r>
              <a:rPr lang="fr-FR" sz="1300" dirty="0">
                <a:effectLst/>
              </a:rPr>
              <a:t>, 2013, « Qui milite sur Internet ?:Esquisse du profil sociologique du « cyber-militant » au PS et à l’UMP », </a:t>
            </a:r>
            <a:r>
              <a:rPr lang="fr-FR" sz="1300" i="1" dirty="0">
                <a:effectLst/>
              </a:rPr>
              <a:t>Revue française de science politique</a:t>
            </a:r>
            <a:r>
              <a:rPr lang="fr-FR" sz="1300" dirty="0">
                <a:effectLst/>
              </a:rPr>
              <a:t>, </a:t>
            </a:r>
            <a:r>
              <a:rPr lang="fr-FR" sz="1300" i="1" dirty="0">
                <a:effectLst/>
              </a:rPr>
              <a:t>63</a:t>
            </a:r>
            <a:r>
              <a:rPr lang="fr-FR" sz="1300" dirty="0">
                <a:effectLst/>
              </a:rPr>
              <a:t>, 3, p. 663‑678. </a:t>
            </a:r>
          </a:p>
          <a:p>
            <a:pPr>
              <a:buNone/>
            </a:pPr>
            <a:r>
              <a:rPr lang="fr-FR" sz="1300" cap="small" dirty="0">
                <a:effectLst/>
              </a:rPr>
              <a:t>THIREAU I.</a:t>
            </a:r>
            <a:r>
              <a:rPr lang="fr-FR" sz="1300" dirty="0">
                <a:effectLst/>
              </a:rPr>
              <a:t>, </a:t>
            </a:r>
            <a:r>
              <a:rPr lang="fr-FR" sz="1300" cap="small" dirty="0">
                <a:effectLst/>
              </a:rPr>
              <a:t>HUA L.</a:t>
            </a:r>
            <a:r>
              <a:rPr lang="fr-FR" sz="1300" dirty="0">
                <a:effectLst/>
              </a:rPr>
              <a:t>, 2005, « Jugements de légitimité et d’illégitimité : la vie normative dans les nouveaux lieux de travail en Chine », </a:t>
            </a:r>
            <a:r>
              <a:rPr lang="fr-FR" sz="1300" i="1" dirty="0">
                <a:effectLst/>
              </a:rPr>
              <a:t>Revue française de sociologie</a:t>
            </a:r>
            <a:r>
              <a:rPr lang="fr-FR" sz="1300" dirty="0">
                <a:effectLst/>
              </a:rPr>
              <a:t>, </a:t>
            </a:r>
            <a:r>
              <a:rPr lang="fr-FR" sz="1300" i="1" dirty="0">
                <a:effectLst/>
              </a:rPr>
              <a:t>46</a:t>
            </a:r>
            <a:r>
              <a:rPr lang="fr-FR" sz="1300" dirty="0">
                <a:effectLst/>
              </a:rPr>
              <a:t>, 3, p. 529‑558. </a:t>
            </a:r>
          </a:p>
          <a:p>
            <a:r>
              <a:rPr lang="fr-FR" sz="1300" cap="small" dirty="0">
                <a:effectLst/>
              </a:rPr>
              <a:t>TILLY C.</a:t>
            </a:r>
            <a:r>
              <a:rPr lang="fr-FR" sz="1300" dirty="0">
                <a:effectLst/>
              </a:rPr>
              <a:t>, 1986, </a:t>
            </a:r>
            <a:r>
              <a:rPr lang="fr-FR" sz="1300" i="1" dirty="0">
                <a:effectLst/>
              </a:rPr>
              <a:t>La France conteste</a:t>
            </a:r>
            <a:r>
              <a:rPr lang="fr-FR" sz="1300" dirty="0">
                <a:effectLst/>
              </a:rPr>
              <a:t>, Paris, Fayard, 623 p.</a:t>
            </a:r>
          </a:p>
        </p:txBody>
      </p:sp>
    </p:spTree>
    <p:extLst>
      <p:ext uri="{BB962C8B-B14F-4D97-AF65-F5344CB8AC3E}">
        <p14:creationId xmlns:p14="http://schemas.microsoft.com/office/powerpoint/2010/main" val="3396629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C7C67-70FB-3800-53AB-4D9ED28B0F68}"/>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66B738-8D1F-7E08-664B-C74C3AF63DCD}"/>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78A02FC5-289F-BEBD-B923-59F9EAD86841}"/>
              </a:ext>
            </a:extLst>
          </p:cNvPr>
          <p:cNvSpPr>
            <a:spLocks noGrp="1"/>
          </p:cNvSpPr>
          <p:nvPr>
            <p:ph type="sldNum" sz="quarter" idx="7"/>
          </p:nvPr>
        </p:nvSpPr>
        <p:spPr/>
        <p:txBody>
          <a:bodyPr/>
          <a:lstStyle/>
          <a:p>
            <a:fld id="{B6F15528-21DE-4FAA-801E-634DDDAF4B2B}" type="slidenum">
              <a:rPr lang="fr-FR" smtClean="0"/>
              <a:pPr/>
              <a:t>25</a:t>
            </a:fld>
            <a:endParaRPr lang="fr-FR" dirty="0"/>
          </a:p>
        </p:txBody>
      </p:sp>
      <p:sp>
        <p:nvSpPr>
          <p:cNvPr id="5" name="Titre 3">
            <a:extLst>
              <a:ext uri="{FF2B5EF4-FFF2-40B4-BE49-F238E27FC236}">
                <a16:creationId xmlns:a16="http://schemas.microsoft.com/office/drawing/2014/main" id="{C94B8014-9A25-C41D-FBB7-5B51155B1904}"/>
              </a:ext>
            </a:extLst>
          </p:cNvPr>
          <p:cNvSpPr txBox="1">
            <a:spLocks/>
          </p:cNvSpPr>
          <p:nvPr/>
        </p:nvSpPr>
        <p:spPr>
          <a:xfrm>
            <a:off x="970147" y="839709"/>
            <a:ext cx="10612253" cy="85278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902" b="1" i="0" kern="1200">
                <a:solidFill>
                  <a:schemeClr val="bg1"/>
                </a:solidFill>
                <a:latin typeface="Tahoma"/>
                <a:ea typeface="+mj-ea"/>
                <a:cs typeface="Tahoma"/>
              </a:defRPr>
            </a:lvl1pPr>
          </a:lstStyle>
          <a:p>
            <a:r>
              <a:rPr lang="fr-FR" dirty="0">
                <a:solidFill>
                  <a:schemeClr val="tx1"/>
                </a:solidFill>
              </a:rPr>
              <a:t>Textes théoriques démocratie </a:t>
            </a:r>
          </a:p>
        </p:txBody>
      </p:sp>
      <p:sp>
        <p:nvSpPr>
          <p:cNvPr id="6" name="ZoneTexte 5">
            <a:extLst>
              <a:ext uri="{FF2B5EF4-FFF2-40B4-BE49-F238E27FC236}">
                <a16:creationId xmlns:a16="http://schemas.microsoft.com/office/drawing/2014/main" id="{2545DC59-C4B8-731F-F225-D53F91A0E9C5}"/>
              </a:ext>
            </a:extLst>
          </p:cNvPr>
          <p:cNvSpPr txBox="1"/>
          <p:nvPr/>
        </p:nvSpPr>
        <p:spPr>
          <a:xfrm>
            <a:off x="272143" y="1692496"/>
            <a:ext cx="11919857" cy="5078313"/>
          </a:xfrm>
          <a:prstGeom prst="rect">
            <a:avLst/>
          </a:prstGeom>
          <a:solidFill>
            <a:schemeClr val="bg1"/>
          </a:solidFill>
        </p:spPr>
        <p:txBody>
          <a:bodyPr wrap="square">
            <a:spAutoFit/>
          </a:bodyPr>
          <a:lstStyle/>
          <a:p>
            <a:pPr>
              <a:buNone/>
            </a:pPr>
            <a:r>
              <a:rPr lang="fr-FR" sz="1300" cap="small" dirty="0">
                <a:effectLst/>
              </a:rPr>
              <a:t>BERNARD Y.</a:t>
            </a:r>
            <a:r>
              <a:rPr lang="fr-FR" sz="1300" dirty="0">
                <a:effectLst/>
              </a:rPr>
              <a:t>, 2003, « NETNOGRAPHY : AN APPLICATION OF ETHNOGRAPHY TO THE ONLINE CONSUMPTION COMMUNITIES »,.</a:t>
            </a:r>
          </a:p>
          <a:p>
            <a:pPr>
              <a:buNone/>
            </a:pPr>
            <a:r>
              <a:rPr lang="fr-FR" sz="1300" cap="small" dirty="0">
                <a:effectLst/>
              </a:rPr>
              <a:t>BESSY C.</a:t>
            </a:r>
            <a:r>
              <a:rPr lang="fr-FR" sz="1300" dirty="0">
                <a:effectLst/>
              </a:rPr>
              <a:t>, </a:t>
            </a:r>
            <a:r>
              <a:rPr lang="fr-FR" sz="1300" cap="small" dirty="0">
                <a:effectLst/>
              </a:rPr>
              <a:t>CHATEAURAYNAUD F.</a:t>
            </a:r>
            <a:r>
              <a:rPr lang="fr-FR" sz="1300" dirty="0">
                <a:effectLst/>
              </a:rPr>
              <a:t>, 2014, </a:t>
            </a:r>
            <a:r>
              <a:rPr lang="fr-FR" sz="1300" i="1" dirty="0">
                <a:effectLst/>
              </a:rPr>
              <a:t>Experts et faussaires. Pour une sociologie de la perception</a:t>
            </a:r>
            <a:r>
              <a:rPr lang="fr-FR" sz="1300" dirty="0">
                <a:effectLst/>
              </a:rPr>
              <a:t>, Editions Petra.</a:t>
            </a:r>
          </a:p>
          <a:p>
            <a:pPr>
              <a:buNone/>
            </a:pPr>
            <a:r>
              <a:rPr lang="fr-FR" sz="1300" cap="small" dirty="0">
                <a:effectLst/>
              </a:rPr>
              <a:t>BEUSCART J.-S.</a:t>
            </a:r>
            <a:r>
              <a:rPr lang="fr-FR" sz="1300" dirty="0">
                <a:effectLst/>
              </a:rPr>
              <a:t>, </a:t>
            </a:r>
            <a:r>
              <a:rPr lang="fr-FR" sz="1300" cap="small" dirty="0">
                <a:effectLst/>
              </a:rPr>
              <a:t>DAGIRAL É.</a:t>
            </a:r>
            <a:r>
              <a:rPr lang="fr-FR" sz="1300" dirty="0">
                <a:effectLst/>
              </a:rPr>
              <a:t>, </a:t>
            </a:r>
            <a:r>
              <a:rPr lang="fr-FR" sz="1300" cap="small" dirty="0">
                <a:effectLst/>
              </a:rPr>
              <a:t>PARASIE S.</a:t>
            </a:r>
            <a:r>
              <a:rPr lang="fr-FR" sz="1300" dirty="0">
                <a:effectLst/>
              </a:rPr>
              <a:t>, 2019, « Chapitre 5. Journalisme en ligne », dans </a:t>
            </a:r>
            <a:r>
              <a:rPr lang="fr-FR" sz="1300" i="1" dirty="0">
                <a:effectLst/>
              </a:rPr>
              <a:t>Sociologie d’Internet</a:t>
            </a:r>
            <a:r>
              <a:rPr lang="fr-FR" sz="1300" dirty="0">
                <a:effectLst/>
              </a:rPr>
              <a:t>, Armand Colin, p. 131‑155.</a:t>
            </a:r>
          </a:p>
          <a:p>
            <a:pPr>
              <a:buNone/>
            </a:pPr>
            <a:r>
              <a:rPr lang="fr-FR" sz="1300" cap="small" dirty="0">
                <a:effectLst/>
              </a:rPr>
              <a:t>BOURDIEU P.</a:t>
            </a:r>
            <a:r>
              <a:rPr lang="fr-FR" sz="1300" dirty="0">
                <a:effectLst/>
              </a:rPr>
              <a:t>, 1973, « L’opinion publique n’existe pas », </a:t>
            </a:r>
            <a:r>
              <a:rPr lang="fr-FR" sz="1300" i="1" dirty="0">
                <a:effectLst/>
              </a:rPr>
              <a:t>Les temps modernes</a:t>
            </a:r>
            <a:r>
              <a:rPr lang="fr-FR" sz="1300" dirty="0">
                <a:effectLst/>
              </a:rPr>
              <a:t>.</a:t>
            </a:r>
          </a:p>
          <a:p>
            <a:pPr>
              <a:buNone/>
            </a:pPr>
            <a:r>
              <a:rPr lang="fr-FR" sz="1300" cap="small" dirty="0">
                <a:effectLst/>
              </a:rPr>
              <a:t>CAGE J.</a:t>
            </a:r>
            <a:r>
              <a:rPr lang="fr-FR" sz="1300" dirty="0">
                <a:effectLst/>
              </a:rPr>
              <a:t>, </a:t>
            </a:r>
            <a:r>
              <a:rPr lang="fr-FR" sz="1300" cap="small" dirty="0">
                <a:effectLst/>
              </a:rPr>
              <a:t>HERVE N.</a:t>
            </a:r>
            <a:r>
              <a:rPr lang="fr-FR" sz="1300" dirty="0">
                <a:effectLst/>
              </a:rPr>
              <a:t>, </a:t>
            </a:r>
            <a:r>
              <a:rPr lang="fr-FR" sz="1300" cap="small" dirty="0">
                <a:effectLst/>
              </a:rPr>
              <a:t>VIAUD M.-L.</a:t>
            </a:r>
            <a:r>
              <a:rPr lang="fr-FR" sz="1300" dirty="0">
                <a:effectLst/>
              </a:rPr>
              <a:t>, s. d., </a:t>
            </a:r>
            <a:r>
              <a:rPr lang="fr-FR" sz="1300" i="1" dirty="0">
                <a:effectLst/>
              </a:rPr>
              <a:t>L’information à tout prix</a:t>
            </a:r>
            <a:r>
              <a:rPr lang="fr-FR" sz="1300" dirty="0">
                <a:effectLst/>
              </a:rPr>
              <a:t>.</a:t>
            </a:r>
          </a:p>
          <a:p>
            <a:pPr>
              <a:buNone/>
            </a:pPr>
            <a:r>
              <a:rPr lang="fr-FR" sz="1300" cap="small" dirty="0">
                <a:effectLst/>
              </a:rPr>
              <a:t>CARDON D.</a:t>
            </a:r>
            <a:r>
              <a:rPr lang="fr-FR" sz="1300" dirty="0">
                <a:effectLst/>
              </a:rPr>
              <a:t>, </a:t>
            </a:r>
            <a:r>
              <a:rPr lang="fr-FR" sz="1300" cap="small" dirty="0">
                <a:effectLst/>
              </a:rPr>
              <a:t>LEVREL J.</a:t>
            </a:r>
            <a:r>
              <a:rPr lang="fr-FR" sz="1300" dirty="0">
                <a:effectLst/>
              </a:rPr>
              <a:t>, 2009, « La vigilance participative. Une interprétation de la gouvernance de Wikipédia », </a:t>
            </a:r>
            <a:r>
              <a:rPr lang="fr-FR" sz="1300" i="1" dirty="0">
                <a:effectLst/>
              </a:rPr>
              <a:t>Réseaux</a:t>
            </a:r>
            <a:r>
              <a:rPr lang="fr-FR" sz="1300" dirty="0">
                <a:effectLst/>
              </a:rPr>
              <a:t>, </a:t>
            </a:r>
            <a:r>
              <a:rPr lang="fr-FR" sz="1300" i="1" dirty="0">
                <a:effectLst/>
              </a:rPr>
              <a:t>154</a:t>
            </a:r>
            <a:r>
              <a:rPr lang="fr-FR" sz="1300" dirty="0">
                <a:effectLst/>
              </a:rPr>
              <a:t>, 2, p. 51‑89. </a:t>
            </a:r>
          </a:p>
          <a:p>
            <a:r>
              <a:rPr lang="fr-FR" sz="1300" cap="small" dirty="0">
                <a:effectLst/>
              </a:rPr>
              <a:t>CARDON D.</a:t>
            </a:r>
            <a:r>
              <a:rPr lang="fr-FR" sz="1300" dirty="0">
                <a:effectLst/>
              </a:rPr>
              <a:t>, 2010, </a:t>
            </a:r>
            <a:r>
              <a:rPr lang="fr-FR" sz="1300" i="1" dirty="0">
                <a:effectLst/>
              </a:rPr>
              <a:t>La Démocratie Internet: Promesses et limites</a:t>
            </a:r>
            <a:r>
              <a:rPr lang="fr-FR" sz="1300" dirty="0">
                <a:effectLst/>
              </a:rPr>
              <a:t>, Paris, SEUIL, 112 p.</a:t>
            </a:r>
          </a:p>
          <a:p>
            <a:pPr>
              <a:buNone/>
            </a:pPr>
            <a:r>
              <a:rPr lang="fr-FR" sz="1300" cap="small" dirty="0">
                <a:effectLst/>
              </a:rPr>
              <a:t>CHAMPAGNE P.</a:t>
            </a:r>
            <a:r>
              <a:rPr lang="fr-FR" sz="1300" dirty="0">
                <a:effectLst/>
              </a:rPr>
              <a:t>, 1995, « Les sondages, le vote et la démocratie », </a:t>
            </a:r>
            <a:r>
              <a:rPr lang="fr-FR" sz="1300" i="1" dirty="0">
                <a:effectLst/>
              </a:rPr>
              <a:t>Actes de la Recherche en Sciences Sociales</a:t>
            </a:r>
            <a:r>
              <a:rPr lang="fr-FR" sz="1300" dirty="0">
                <a:effectLst/>
              </a:rPr>
              <a:t>, </a:t>
            </a:r>
            <a:r>
              <a:rPr lang="fr-FR" sz="1300" i="1" dirty="0">
                <a:effectLst/>
              </a:rPr>
              <a:t>109</a:t>
            </a:r>
            <a:r>
              <a:rPr lang="fr-FR" sz="1300" dirty="0">
                <a:effectLst/>
              </a:rPr>
              <a:t>, 1, p. 73‑92. </a:t>
            </a:r>
          </a:p>
          <a:p>
            <a:pPr>
              <a:buNone/>
            </a:pPr>
            <a:r>
              <a:rPr lang="fr-FR" sz="1300" cap="small" dirty="0">
                <a:effectLst/>
              </a:rPr>
              <a:t>CHAVALARIAS D.</a:t>
            </a:r>
            <a:r>
              <a:rPr lang="fr-FR" sz="1300" dirty="0">
                <a:effectLst/>
              </a:rPr>
              <a:t>, 2022, </a:t>
            </a:r>
            <a:r>
              <a:rPr lang="fr-FR" sz="1300" i="1" dirty="0" err="1">
                <a:effectLst/>
              </a:rPr>
              <a:t>Toxic</a:t>
            </a:r>
            <a:r>
              <a:rPr lang="fr-FR" sz="1300" i="1" dirty="0">
                <a:effectLst/>
              </a:rPr>
              <a:t> Data: Comment les réseaux manipulent nos opinions</a:t>
            </a:r>
            <a:r>
              <a:rPr lang="fr-FR" sz="1300" dirty="0">
                <a:effectLst/>
              </a:rPr>
              <a:t>, </a:t>
            </a:r>
            <a:r>
              <a:rPr lang="fr-FR" sz="1300" dirty="0" err="1">
                <a:effectLst/>
              </a:rPr>
              <a:t>Illustrated</a:t>
            </a:r>
            <a:r>
              <a:rPr lang="fr-FR" sz="1300" dirty="0">
                <a:effectLst/>
              </a:rPr>
              <a:t> édition, Paris, FLAMMARION, 300 p.</a:t>
            </a:r>
          </a:p>
          <a:p>
            <a:pPr>
              <a:buNone/>
            </a:pPr>
            <a:r>
              <a:rPr lang="fr-FR" sz="1300" cap="small" dirty="0">
                <a:effectLst/>
              </a:rPr>
              <a:t>COCHOY F.</a:t>
            </a:r>
            <a:r>
              <a:rPr lang="fr-FR" sz="1300" dirty="0">
                <a:effectLst/>
              </a:rPr>
              <a:t>, 1999, </a:t>
            </a:r>
            <a:r>
              <a:rPr lang="fr-FR" sz="1300" i="1" dirty="0">
                <a:effectLst/>
              </a:rPr>
              <a:t>Une histoire du marketing</a:t>
            </a:r>
            <a:r>
              <a:rPr lang="fr-FR" sz="1300" dirty="0">
                <a:effectLst/>
              </a:rPr>
              <a:t>, La découverte.</a:t>
            </a:r>
          </a:p>
          <a:p>
            <a:pPr>
              <a:buNone/>
            </a:pPr>
            <a:r>
              <a:rPr lang="fr-FR" sz="1300" cap="small" dirty="0">
                <a:effectLst/>
              </a:rPr>
              <a:t>DORE A.</a:t>
            </a:r>
            <a:r>
              <a:rPr lang="fr-FR" sz="1300" dirty="0">
                <a:effectLst/>
              </a:rPr>
              <a:t>, s. d., « Ce que s’informer veut dire ».</a:t>
            </a:r>
          </a:p>
          <a:p>
            <a:pPr>
              <a:buNone/>
            </a:pPr>
            <a:r>
              <a:rPr lang="fr-FR" sz="1300" cap="small" dirty="0">
                <a:effectLst/>
              </a:rPr>
              <a:t>FINE B.</a:t>
            </a:r>
            <a:r>
              <a:rPr lang="fr-FR" sz="1300" dirty="0">
                <a:effectLst/>
              </a:rPr>
              <a:t>, </a:t>
            </a:r>
            <a:r>
              <a:rPr lang="fr-FR" sz="1300" cap="small" dirty="0">
                <a:effectLst/>
              </a:rPr>
              <a:t>BAYLISS K.</a:t>
            </a:r>
            <a:r>
              <a:rPr lang="fr-FR" sz="1300" dirty="0">
                <a:effectLst/>
              </a:rPr>
              <a:t>, 2022, « </a:t>
            </a:r>
            <a:r>
              <a:rPr lang="fr-FR" sz="1300" dirty="0" err="1">
                <a:effectLst/>
              </a:rPr>
              <a:t>From</a:t>
            </a:r>
            <a:r>
              <a:rPr lang="fr-FR" sz="1300" dirty="0">
                <a:effectLst/>
              </a:rPr>
              <a:t> </a:t>
            </a:r>
            <a:r>
              <a:rPr lang="fr-FR" sz="1300" dirty="0" err="1">
                <a:effectLst/>
              </a:rPr>
              <a:t>addressing</a:t>
            </a:r>
            <a:r>
              <a:rPr lang="fr-FR" sz="1300" dirty="0">
                <a:effectLst/>
              </a:rPr>
              <a:t> to </a:t>
            </a:r>
            <a:r>
              <a:rPr lang="fr-FR" sz="1300" dirty="0" err="1">
                <a:effectLst/>
              </a:rPr>
              <a:t>redressing</a:t>
            </a:r>
            <a:r>
              <a:rPr lang="fr-FR" sz="1300" dirty="0">
                <a:effectLst/>
              </a:rPr>
              <a:t> </a:t>
            </a:r>
            <a:r>
              <a:rPr lang="fr-FR" sz="1300" dirty="0" err="1">
                <a:effectLst/>
              </a:rPr>
              <a:t>consumption</a:t>
            </a:r>
            <a:r>
              <a:rPr lang="fr-FR" sz="1300" dirty="0">
                <a:effectLst/>
              </a:rPr>
              <a:t>: how the System of Provision </a:t>
            </a:r>
            <a:r>
              <a:rPr lang="fr-FR" sz="1300" dirty="0" err="1">
                <a:effectLst/>
              </a:rPr>
              <a:t>approach</a:t>
            </a:r>
            <a:r>
              <a:rPr lang="fr-FR" sz="1300" dirty="0">
                <a:effectLst/>
              </a:rPr>
              <a:t> </a:t>
            </a:r>
            <a:r>
              <a:rPr lang="fr-FR" sz="1300" dirty="0" err="1">
                <a:effectLst/>
              </a:rPr>
              <a:t>helps</a:t>
            </a:r>
            <a:r>
              <a:rPr lang="fr-FR" sz="1300" dirty="0">
                <a:effectLst/>
              </a:rPr>
              <a:t> », </a:t>
            </a:r>
            <a:r>
              <a:rPr lang="fr-FR" sz="1300" i="1" dirty="0" err="1">
                <a:effectLst/>
              </a:rPr>
              <a:t>Consumption</a:t>
            </a:r>
            <a:r>
              <a:rPr lang="fr-FR" sz="1300" i="1" dirty="0">
                <a:effectLst/>
              </a:rPr>
              <a:t> and Society</a:t>
            </a:r>
            <a:r>
              <a:rPr lang="fr-FR" sz="1300" dirty="0">
                <a:effectLst/>
              </a:rPr>
              <a:t>, </a:t>
            </a:r>
            <a:r>
              <a:rPr lang="fr-FR" sz="1300" i="1" dirty="0">
                <a:effectLst/>
              </a:rPr>
              <a:t>1</a:t>
            </a:r>
            <a:r>
              <a:rPr lang="fr-FR" sz="1300" dirty="0">
                <a:effectLst/>
              </a:rPr>
              <a:t>, 1, p. 197‑206. </a:t>
            </a:r>
          </a:p>
          <a:p>
            <a:pPr>
              <a:buNone/>
            </a:pPr>
            <a:r>
              <a:rPr lang="fr-FR" sz="1300" cap="small" dirty="0">
                <a:effectLst/>
              </a:rPr>
              <a:t>FINE B.</a:t>
            </a:r>
            <a:r>
              <a:rPr lang="fr-FR" sz="1300" dirty="0">
                <a:effectLst/>
              </a:rPr>
              <a:t>, </a:t>
            </a:r>
            <a:r>
              <a:rPr lang="fr-FR" sz="1300" cap="small" dirty="0">
                <a:effectLst/>
              </a:rPr>
              <a:t>BAYLISS K.</a:t>
            </a:r>
            <a:r>
              <a:rPr lang="fr-FR" sz="1300" dirty="0">
                <a:effectLst/>
              </a:rPr>
              <a:t>, </a:t>
            </a:r>
            <a:r>
              <a:rPr lang="fr-FR" sz="1300" cap="small" dirty="0">
                <a:effectLst/>
              </a:rPr>
              <a:t>ROBERTSON M.</a:t>
            </a:r>
            <a:r>
              <a:rPr lang="fr-FR" sz="1300" dirty="0">
                <a:effectLst/>
              </a:rPr>
              <a:t>, 2018, « The </a:t>
            </a:r>
            <a:r>
              <a:rPr lang="fr-FR" sz="1300" dirty="0" err="1">
                <a:effectLst/>
              </a:rPr>
              <a:t>Systems</a:t>
            </a:r>
            <a:r>
              <a:rPr lang="fr-FR" sz="1300" dirty="0">
                <a:effectLst/>
              </a:rPr>
              <a:t> of Provision </a:t>
            </a:r>
            <a:r>
              <a:rPr lang="fr-FR" sz="1300" dirty="0" err="1">
                <a:effectLst/>
              </a:rPr>
              <a:t>Approach</a:t>
            </a:r>
            <a:r>
              <a:rPr lang="fr-FR" sz="1300" dirty="0">
                <a:effectLst/>
              </a:rPr>
              <a:t> to </a:t>
            </a:r>
            <a:r>
              <a:rPr lang="fr-FR" sz="1300" dirty="0" err="1">
                <a:effectLst/>
              </a:rPr>
              <a:t>Understanding</a:t>
            </a:r>
            <a:r>
              <a:rPr lang="fr-FR" sz="1300" dirty="0">
                <a:effectLst/>
              </a:rPr>
              <a:t> </a:t>
            </a:r>
            <a:r>
              <a:rPr lang="fr-FR" sz="1300" dirty="0" err="1">
                <a:effectLst/>
              </a:rPr>
              <a:t>Consumption</a:t>
            </a:r>
            <a:r>
              <a:rPr lang="fr-FR" sz="1300" dirty="0">
                <a:effectLst/>
              </a:rPr>
              <a:t> », dans </a:t>
            </a:r>
            <a:r>
              <a:rPr lang="fr-FR" sz="1300" i="1" dirty="0">
                <a:effectLst/>
              </a:rPr>
              <a:t>The SAGE </a:t>
            </a:r>
            <a:r>
              <a:rPr lang="fr-FR" sz="1300" i="1" dirty="0" err="1">
                <a:effectLst/>
              </a:rPr>
              <a:t>Handbook</a:t>
            </a:r>
            <a:r>
              <a:rPr lang="fr-FR" sz="1300" i="1" dirty="0">
                <a:effectLst/>
              </a:rPr>
              <a:t> of Consumer Culture</a:t>
            </a:r>
            <a:r>
              <a:rPr lang="fr-FR" sz="1300" dirty="0">
                <a:effectLst/>
              </a:rPr>
              <a:t>, 1 </a:t>
            </a:r>
            <a:r>
              <a:rPr lang="fr-FR" sz="1300" dirty="0" err="1">
                <a:effectLst/>
              </a:rPr>
              <a:t>Oliver’s</a:t>
            </a:r>
            <a:r>
              <a:rPr lang="fr-FR" sz="1300" dirty="0">
                <a:effectLst/>
              </a:rPr>
              <a:t> Yard, 55 City Road London EC1Y 1SP, SAGE Publications Ltd, p. 27‑42. </a:t>
            </a:r>
          </a:p>
          <a:p>
            <a:pPr>
              <a:buNone/>
            </a:pPr>
            <a:r>
              <a:rPr lang="fr-FR" sz="1300" cap="small" dirty="0">
                <a:effectLst/>
              </a:rPr>
              <a:t>GOTTFRIED E.S. and J.</a:t>
            </a:r>
            <a:r>
              <a:rPr lang="fr-FR" sz="1300" dirty="0">
                <a:effectLst/>
              </a:rPr>
              <a:t>, 2017, « News Use </a:t>
            </a:r>
            <a:r>
              <a:rPr lang="fr-FR" sz="1300" dirty="0" err="1">
                <a:effectLst/>
              </a:rPr>
              <a:t>Across</a:t>
            </a:r>
            <a:r>
              <a:rPr lang="fr-FR" sz="1300" dirty="0">
                <a:effectLst/>
              </a:rPr>
              <a:t> Social Media Platforms 2017 », </a:t>
            </a:r>
            <a:r>
              <a:rPr lang="fr-FR" sz="1300" i="1" dirty="0">
                <a:effectLst/>
              </a:rPr>
              <a:t>Pew </a:t>
            </a:r>
            <a:r>
              <a:rPr lang="fr-FR" sz="1300" i="1" dirty="0" err="1">
                <a:effectLst/>
              </a:rPr>
              <a:t>Research</a:t>
            </a:r>
            <a:r>
              <a:rPr lang="fr-FR" sz="1300" i="1" dirty="0">
                <a:effectLst/>
              </a:rPr>
              <a:t> Center</a:t>
            </a:r>
            <a:r>
              <a:rPr lang="fr-FR" sz="1300" dirty="0">
                <a:effectLst/>
              </a:rPr>
              <a:t>.</a:t>
            </a:r>
          </a:p>
          <a:p>
            <a:pPr>
              <a:buNone/>
            </a:pPr>
            <a:r>
              <a:rPr lang="fr-FR" sz="1300" cap="small" dirty="0">
                <a:effectLst/>
              </a:rPr>
              <a:t>HAY V.L.</a:t>
            </a:r>
            <a:r>
              <a:rPr lang="fr-FR" sz="1300" dirty="0">
                <a:effectLst/>
              </a:rPr>
              <a:t>, </a:t>
            </a:r>
            <a:r>
              <a:rPr lang="fr-FR" sz="1300" cap="small" dirty="0">
                <a:effectLst/>
              </a:rPr>
              <a:t>VEDEL T.</a:t>
            </a:r>
            <a:r>
              <a:rPr lang="fr-FR" sz="1300" dirty="0">
                <a:effectLst/>
              </a:rPr>
              <a:t>, </a:t>
            </a:r>
            <a:r>
              <a:rPr lang="fr-FR" sz="1300" cap="small" dirty="0">
                <a:effectLst/>
              </a:rPr>
              <a:t>CHANVRIL F.</a:t>
            </a:r>
            <a:r>
              <a:rPr lang="fr-FR" sz="1300" dirty="0">
                <a:effectLst/>
              </a:rPr>
              <a:t>, 2011, « Usages des médias et politique : une écologie des pratiques </a:t>
            </a:r>
            <a:r>
              <a:rPr lang="fr-FR" sz="1300" dirty="0" err="1">
                <a:effectLst/>
              </a:rPr>
              <a:t>informationnelles:Uses</a:t>
            </a:r>
            <a:r>
              <a:rPr lang="fr-FR" sz="1300" dirty="0">
                <a:effectLst/>
              </a:rPr>
              <a:t> of the media and </a:t>
            </a:r>
            <a:r>
              <a:rPr lang="fr-FR" sz="1300" dirty="0" err="1">
                <a:effectLst/>
              </a:rPr>
              <a:t>politics</a:t>
            </a:r>
            <a:r>
              <a:rPr lang="fr-FR" sz="1300" dirty="0">
                <a:effectLst/>
              </a:rPr>
              <a:t> : an </a:t>
            </a:r>
            <a:r>
              <a:rPr lang="fr-FR" sz="1300" dirty="0" err="1">
                <a:effectLst/>
              </a:rPr>
              <a:t>ecology</a:t>
            </a:r>
            <a:r>
              <a:rPr lang="fr-FR" sz="1300" dirty="0">
                <a:effectLst/>
              </a:rPr>
              <a:t> of information practices », </a:t>
            </a:r>
            <a:r>
              <a:rPr lang="fr-FR" sz="1300" i="1" dirty="0">
                <a:effectLst/>
              </a:rPr>
              <a:t>Réseaux</a:t>
            </a:r>
            <a:r>
              <a:rPr lang="fr-FR" sz="1300" dirty="0">
                <a:effectLst/>
              </a:rPr>
              <a:t>, </a:t>
            </a:r>
            <a:r>
              <a:rPr lang="fr-FR" sz="1300" i="1" dirty="0">
                <a:effectLst/>
              </a:rPr>
              <a:t>170</a:t>
            </a:r>
            <a:r>
              <a:rPr lang="fr-FR" sz="1300" dirty="0">
                <a:effectLst/>
              </a:rPr>
              <a:t>, 6, p. 45‑73. </a:t>
            </a:r>
          </a:p>
          <a:p>
            <a:pPr>
              <a:buNone/>
            </a:pPr>
            <a:r>
              <a:rPr lang="fr-FR" sz="1300" cap="small" dirty="0">
                <a:effectLst/>
              </a:rPr>
              <a:t>ION J.</a:t>
            </a:r>
            <a:r>
              <a:rPr lang="fr-FR" sz="1300" dirty="0">
                <a:effectLst/>
              </a:rPr>
              <a:t>, 1997, </a:t>
            </a:r>
            <a:r>
              <a:rPr lang="fr-FR" sz="1300" i="1" dirty="0">
                <a:effectLst/>
              </a:rPr>
              <a:t>La fin des Militants ?</a:t>
            </a:r>
            <a:r>
              <a:rPr lang="fr-FR" sz="1300" dirty="0">
                <a:effectLst/>
              </a:rPr>
              <a:t>, Éditions de l’Atelier. </a:t>
            </a:r>
          </a:p>
          <a:p>
            <a:pPr>
              <a:buNone/>
            </a:pPr>
            <a:r>
              <a:rPr lang="fr-FR" sz="1300" cap="small" dirty="0">
                <a:effectLst/>
              </a:rPr>
              <a:t>KATZ E.</a:t>
            </a:r>
            <a:r>
              <a:rPr lang="fr-FR" sz="1300" dirty="0">
                <a:effectLst/>
              </a:rPr>
              <a:t>, </a:t>
            </a:r>
            <a:r>
              <a:rPr lang="fr-FR" sz="1300" cap="small" dirty="0">
                <a:effectLst/>
              </a:rPr>
              <a:t>LAZARSFELD P.F.</a:t>
            </a:r>
            <a:r>
              <a:rPr lang="fr-FR" sz="1300" dirty="0">
                <a:effectLst/>
              </a:rPr>
              <a:t>, </a:t>
            </a:r>
            <a:r>
              <a:rPr lang="fr-FR" sz="1300" cap="small" dirty="0">
                <a:effectLst/>
              </a:rPr>
              <a:t>ROPER E.</a:t>
            </a:r>
            <a:r>
              <a:rPr lang="fr-FR" sz="1300" dirty="0">
                <a:effectLst/>
              </a:rPr>
              <a:t>, 2017, </a:t>
            </a:r>
            <a:r>
              <a:rPr lang="fr-FR" sz="1300" i="1" dirty="0" err="1">
                <a:effectLst/>
              </a:rPr>
              <a:t>Personal</a:t>
            </a:r>
            <a:r>
              <a:rPr lang="fr-FR" sz="1300" i="1" dirty="0">
                <a:effectLst/>
              </a:rPr>
              <a:t> Influence: The Part </a:t>
            </a:r>
            <a:r>
              <a:rPr lang="fr-FR" sz="1300" i="1" dirty="0" err="1">
                <a:effectLst/>
              </a:rPr>
              <a:t>Played</a:t>
            </a:r>
            <a:r>
              <a:rPr lang="fr-FR" sz="1300" i="1" dirty="0">
                <a:effectLst/>
              </a:rPr>
              <a:t> by People in the Flow of Mass Communications</a:t>
            </a:r>
            <a:r>
              <a:rPr lang="fr-FR" sz="1300" dirty="0">
                <a:effectLst/>
              </a:rPr>
              <a:t>, 1st </a:t>
            </a:r>
            <a:r>
              <a:rPr lang="fr-FR" sz="1300" dirty="0" err="1">
                <a:effectLst/>
              </a:rPr>
              <a:t>edition</a:t>
            </a:r>
            <a:r>
              <a:rPr lang="fr-FR" sz="1300" dirty="0">
                <a:effectLst/>
              </a:rPr>
              <a:t>, Routledge, 434 p.</a:t>
            </a:r>
          </a:p>
          <a:p>
            <a:pPr>
              <a:buNone/>
            </a:pPr>
            <a:r>
              <a:rPr lang="fr-FR" sz="1300" cap="small" dirty="0">
                <a:effectLst/>
              </a:rPr>
              <a:t>NIE N.H.</a:t>
            </a:r>
            <a:r>
              <a:rPr lang="fr-FR" sz="1300" dirty="0">
                <a:effectLst/>
              </a:rPr>
              <a:t>, </a:t>
            </a:r>
            <a:r>
              <a:rPr lang="fr-FR" sz="1300" cap="small" dirty="0">
                <a:effectLst/>
              </a:rPr>
              <a:t>MILLER D.W. III</a:t>
            </a:r>
            <a:r>
              <a:rPr lang="fr-FR" sz="1300" dirty="0">
                <a:effectLst/>
              </a:rPr>
              <a:t>, </a:t>
            </a:r>
            <a:r>
              <a:rPr lang="fr-FR" sz="1300" cap="small" dirty="0">
                <a:effectLst/>
              </a:rPr>
              <a:t>GOLDE S.</a:t>
            </a:r>
            <a:r>
              <a:rPr lang="fr-FR" sz="1300" dirty="0">
                <a:effectLst/>
              </a:rPr>
              <a:t>, </a:t>
            </a:r>
            <a:r>
              <a:rPr lang="fr-FR" sz="1300" cap="small" dirty="0">
                <a:effectLst/>
              </a:rPr>
              <a:t>BUTLER D.M.</a:t>
            </a:r>
            <a:r>
              <a:rPr lang="fr-FR" sz="1300" dirty="0">
                <a:effectLst/>
              </a:rPr>
              <a:t>, </a:t>
            </a:r>
            <a:r>
              <a:rPr lang="fr-FR" sz="1300" cap="small" dirty="0">
                <a:effectLst/>
              </a:rPr>
              <a:t>WINNEG K.</a:t>
            </a:r>
            <a:r>
              <a:rPr lang="fr-FR" sz="1300" dirty="0">
                <a:effectLst/>
              </a:rPr>
              <a:t>, 2010, « The World Wide Web and the U.S. </a:t>
            </a:r>
            <a:r>
              <a:rPr lang="fr-FR" sz="1300" dirty="0" err="1">
                <a:effectLst/>
              </a:rPr>
              <a:t>Political</a:t>
            </a:r>
            <a:r>
              <a:rPr lang="fr-FR" sz="1300" dirty="0">
                <a:effectLst/>
              </a:rPr>
              <a:t> News </a:t>
            </a:r>
            <a:r>
              <a:rPr lang="fr-FR" sz="1300" dirty="0" err="1">
                <a:effectLst/>
              </a:rPr>
              <a:t>Market</a:t>
            </a:r>
            <a:r>
              <a:rPr lang="fr-FR" sz="1300" dirty="0">
                <a:effectLst/>
              </a:rPr>
              <a:t> », </a:t>
            </a:r>
            <a:r>
              <a:rPr lang="fr-FR" sz="1300" i="1" dirty="0">
                <a:effectLst/>
              </a:rPr>
              <a:t>American Journal of </a:t>
            </a:r>
            <a:r>
              <a:rPr lang="fr-FR" sz="1300" i="1" dirty="0" err="1">
                <a:effectLst/>
              </a:rPr>
              <a:t>Political</a:t>
            </a:r>
            <a:r>
              <a:rPr lang="fr-FR" sz="1300" i="1" dirty="0">
                <a:effectLst/>
              </a:rPr>
              <a:t> Science</a:t>
            </a:r>
            <a:r>
              <a:rPr lang="fr-FR" sz="1300" dirty="0">
                <a:effectLst/>
              </a:rPr>
              <a:t>, </a:t>
            </a:r>
            <a:r>
              <a:rPr lang="fr-FR" sz="1300" i="1" dirty="0">
                <a:effectLst/>
              </a:rPr>
              <a:t>54</a:t>
            </a:r>
            <a:r>
              <a:rPr lang="fr-FR" sz="1300" dirty="0">
                <a:effectLst/>
              </a:rPr>
              <a:t>, 2, p. 428‑439. </a:t>
            </a:r>
          </a:p>
          <a:p>
            <a:pPr>
              <a:buNone/>
            </a:pPr>
            <a:r>
              <a:rPr lang="fr-FR" sz="1300" cap="small" dirty="0">
                <a:effectLst/>
              </a:rPr>
              <a:t>PARISER E.</a:t>
            </a:r>
            <a:r>
              <a:rPr lang="fr-FR" sz="1300" dirty="0">
                <a:effectLst/>
              </a:rPr>
              <a:t>, 2012, </a:t>
            </a:r>
            <a:r>
              <a:rPr lang="fr-FR" sz="1300" i="1" dirty="0">
                <a:effectLst/>
              </a:rPr>
              <a:t>The </a:t>
            </a:r>
            <a:r>
              <a:rPr lang="fr-FR" sz="1300" i="1" dirty="0" err="1">
                <a:effectLst/>
              </a:rPr>
              <a:t>filter</a:t>
            </a:r>
            <a:r>
              <a:rPr lang="fr-FR" sz="1300" i="1" dirty="0">
                <a:effectLst/>
              </a:rPr>
              <a:t> </a:t>
            </a:r>
            <a:r>
              <a:rPr lang="fr-FR" sz="1300" i="1" dirty="0" err="1">
                <a:effectLst/>
              </a:rPr>
              <a:t>bubble</a:t>
            </a:r>
            <a:r>
              <a:rPr lang="fr-FR" sz="1300" i="1" dirty="0">
                <a:effectLst/>
              </a:rPr>
              <a:t>: </a:t>
            </a:r>
            <a:r>
              <a:rPr lang="fr-FR" sz="1300" i="1" dirty="0" err="1">
                <a:effectLst/>
              </a:rPr>
              <a:t>what</a:t>
            </a:r>
            <a:r>
              <a:rPr lang="fr-FR" sz="1300" i="1" dirty="0">
                <a:effectLst/>
              </a:rPr>
              <a:t> the internet </a:t>
            </a:r>
            <a:r>
              <a:rPr lang="fr-FR" sz="1300" i="1" dirty="0" err="1">
                <a:effectLst/>
              </a:rPr>
              <a:t>is</a:t>
            </a:r>
            <a:r>
              <a:rPr lang="fr-FR" sz="1300" i="1" dirty="0">
                <a:effectLst/>
              </a:rPr>
              <a:t> </a:t>
            </a:r>
            <a:r>
              <a:rPr lang="fr-FR" sz="1300" i="1" dirty="0" err="1">
                <a:effectLst/>
              </a:rPr>
              <a:t>hiding</a:t>
            </a:r>
            <a:r>
              <a:rPr lang="fr-FR" sz="1300" i="1" dirty="0">
                <a:effectLst/>
              </a:rPr>
              <a:t> </a:t>
            </a:r>
            <a:r>
              <a:rPr lang="fr-FR" sz="1300" i="1" dirty="0" err="1">
                <a:effectLst/>
              </a:rPr>
              <a:t>from</a:t>
            </a:r>
            <a:r>
              <a:rPr lang="fr-FR" sz="1300" i="1" dirty="0">
                <a:effectLst/>
              </a:rPr>
              <a:t> </a:t>
            </a:r>
            <a:r>
              <a:rPr lang="fr-FR" sz="1300" i="1" dirty="0" err="1">
                <a:effectLst/>
              </a:rPr>
              <a:t>you</a:t>
            </a:r>
            <a:r>
              <a:rPr lang="fr-FR" sz="1300" dirty="0">
                <a:effectLst/>
              </a:rPr>
              <a:t>, London, Penguin Books Ltd.</a:t>
            </a:r>
          </a:p>
          <a:p>
            <a:pPr>
              <a:buNone/>
            </a:pPr>
            <a:r>
              <a:rPr lang="fr-FR" sz="1300" cap="small" dirty="0">
                <a:effectLst/>
              </a:rPr>
              <a:t>SCHLESINGER P.</a:t>
            </a:r>
            <a:r>
              <a:rPr lang="fr-FR" sz="1300" dirty="0">
                <a:effectLst/>
              </a:rPr>
              <a:t>, 1992, « Repenser la sociologie du journalisme. Les stratégies de la source d’information et les limites du média-centrisme », </a:t>
            </a:r>
            <a:r>
              <a:rPr lang="fr-FR" sz="1300" i="1" dirty="0">
                <a:effectLst/>
              </a:rPr>
              <a:t>Réseaux</a:t>
            </a:r>
            <a:r>
              <a:rPr lang="fr-FR" sz="1300" dirty="0">
                <a:effectLst/>
              </a:rPr>
              <a:t>, </a:t>
            </a:r>
            <a:r>
              <a:rPr lang="fr-FR" sz="1300" i="1" dirty="0">
                <a:effectLst/>
              </a:rPr>
              <a:t>51</a:t>
            </a:r>
            <a:r>
              <a:rPr lang="fr-FR" sz="1300" dirty="0">
                <a:effectLst/>
              </a:rPr>
              <a:t>, 1, p. 75‑98.</a:t>
            </a:r>
          </a:p>
          <a:p>
            <a:r>
              <a:rPr lang="fr-FR" sz="1300" cap="small" dirty="0">
                <a:effectLst/>
              </a:rPr>
              <a:t>TCHAKHOTINE S.</a:t>
            </a:r>
            <a:r>
              <a:rPr lang="fr-FR" sz="1300" dirty="0">
                <a:effectLst/>
              </a:rPr>
              <a:t>, 1939, </a:t>
            </a:r>
            <a:r>
              <a:rPr lang="fr-FR" sz="1300" i="1" dirty="0">
                <a:effectLst/>
              </a:rPr>
              <a:t>Le viol des foules par la propagande politique</a:t>
            </a:r>
            <a:r>
              <a:rPr lang="fr-FR" sz="1300" dirty="0">
                <a:effectLst/>
              </a:rPr>
              <a:t>, Gallimard, 616 p.</a:t>
            </a:r>
          </a:p>
        </p:txBody>
      </p:sp>
    </p:spTree>
    <p:extLst>
      <p:ext uri="{BB962C8B-B14F-4D97-AF65-F5344CB8AC3E}">
        <p14:creationId xmlns:p14="http://schemas.microsoft.com/office/powerpoint/2010/main" val="417564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0AAD-4AAB-7C25-6389-7D06BCDE37EF}"/>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9755490A-7B44-B2EB-8B80-5FEBA43FBEF6}"/>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Partie II : Culture(s) en ligne</a:t>
            </a:r>
          </a:p>
        </p:txBody>
      </p:sp>
    </p:spTree>
    <p:extLst>
      <p:ext uri="{BB962C8B-B14F-4D97-AF65-F5344CB8AC3E}">
        <p14:creationId xmlns:p14="http://schemas.microsoft.com/office/powerpoint/2010/main" val="1646021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B343-7AC0-B2B7-3444-791C950DFC19}"/>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621195BC-4A4C-2741-2AA5-5D4201815F22}"/>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 Culture hors ligne en ligne</a:t>
            </a:r>
          </a:p>
        </p:txBody>
      </p:sp>
    </p:spTree>
    <p:extLst>
      <p:ext uri="{BB962C8B-B14F-4D97-AF65-F5344CB8AC3E}">
        <p14:creationId xmlns:p14="http://schemas.microsoft.com/office/powerpoint/2010/main" val="417309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FC1DD-67D6-C429-BF16-4210D895986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7784D9-B5CD-7895-C78A-3BEF3B485C60}"/>
              </a:ext>
            </a:extLst>
          </p:cNvPr>
          <p:cNvSpPr>
            <a:spLocks noGrp="1"/>
          </p:cNvSpPr>
          <p:nvPr>
            <p:ph type="title"/>
          </p:nvPr>
        </p:nvSpPr>
        <p:spPr/>
        <p:txBody>
          <a:bodyPr/>
          <a:lstStyle/>
          <a:p>
            <a:r>
              <a:rPr lang="fr-FR" dirty="0"/>
              <a:t>Rappel : sociologie de la culture </a:t>
            </a:r>
          </a:p>
        </p:txBody>
      </p:sp>
      <p:sp>
        <p:nvSpPr>
          <p:cNvPr id="3" name="ZoneTexte 2">
            <a:extLst>
              <a:ext uri="{FF2B5EF4-FFF2-40B4-BE49-F238E27FC236}">
                <a16:creationId xmlns:a16="http://schemas.microsoft.com/office/drawing/2014/main" id="{A3AABBC5-3273-9B20-8861-D4AD311E2F4C}"/>
              </a:ext>
            </a:extLst>
          </p:cNvPr>
          <p:cNvSpPr txBox="1"/>
          <p:nvPr/>
        </p:nvSpPr>
        <p:spPr>
          <a:xfrm>
            <a:off x="859761" y="2190773"/>
            <a:ext cx="3078480" cy="4062651"/>
          </a:xfrm>
          <a:prstGeom prst="rect">
            <a:avLst/>
          </a:prstGeom>
          <a:noFill/>
        </p:spPr>
        <p:txBody>
          <a:bodyPr wrap="square" rtlCol="0">
            <a:spAutoFit/>
          </a:bodyPr>
          <a:lstStyle/>
          <a:p>
            <a:pPr marL="285750" indent="-285750">
              <a:buFont typeface="Arial" panose="020B0604020202020204" pitchFamily="34" charset="0"/>
              <a:buChar char="•"/>
            </a:pPr>
            <a:r>
              <a:rPr lang="fr-FR" sz="2000" dirty="0"/>
              <a:t>Les affinités, en ligne ou non, dépendent des </a:t>
            </a:r>
            <a:r>
              <a:rPr lang="fr-FR" sz="2000" b="1" dirty="0"/>
              <a:t>goûts et dégoûts</a:t>
            </a:r>
          </a:p>
          <a:p>
            <a:pPr marL="285750" indent="-285750">
              <a:buFont typeface="Arial" panose="020B0604020202020204" pitchFamily="34" charset="0"/>
              <a:buChar char="•"/>
            </a:pPr>
            <a:r>
              <a:rPr lang="fr-FR" sz="2000" dirty="0"/>
              <a:t>Deux concepts pour le décrire : </a:t>
            </a:r>
            <a:r>
              <a:rPr lang="fr-FR" sz="2000" b="1" dirty="0" err="1"/>
              <a:t>homogie</a:t>
            </a:r>
            <a:r>
              <a:rPr lang="fr-FR" sz="2000" b="1" dirty="0"/>
              <a:t> structurale (goût) et </a:t>
            </a:r>
            <a:r>
              <a:rPr lang="fr-FR" sz="2000" b="1" dirty="0" err="1"/>
              <a:t>allodoxia</a:t>
            </a:r>
            <a:r>
              <a:rPr lang="fr-FR" sz="2000" b="1" dirty="0"/>
              <a:t> (dégoût)</a:t>
            </a:r>
          </a:p>
          <a:p>
            <a:pPr marL="285750" indent="-285750">
              <a:buFont typeface="Arial" panose="020B0604020202020204" pitchFamily="34" charset="0"/>
              <a:buChar char="•"/>
            </a:pPr>
            <a:r>
              <a:rPr lang="fr-FR" sz="2000" dirty="0"/>
              <a:t>Nous l’avons vu avec les blogs</a:t>
            </a:r>
          </a:p>
          <a:p>
            <a:pPr marL="285750" indent="-285750">
              <a:buFont typeface="Arial" panose="020B0604020202020204" pitchFamily="34" charset="0"/>
              <a:buChar char="•"/>
            </a:pPr>
            <a:r>
              <a:rPr lang="fr-FR" sz="2000" dirty="0"/>
              <a:t>Les goûts et dégoûts dépendent beaucoup de la </a:t>
            </a:r>
            <a:r>
              <a:rPr lang="fr-FR" sz="2000" b="1" dirty="0"/>
              <a:t>position sociale</a:t>
            </a:r>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96857CF0-1292-C942-910D-D0F859FD979C}"/>
              </a:ext>
            </a:extLst>
          </p:cNvPr>
          <p:cNvSpPr txBox="1"/>
          <p:nvPr/>
        </p:nvSpPr>
        <p:spPr>
          <a:xfrm>
            <a:off x="4445553" y="2028213"/>
            <a:ext cx="3661440" cy="4093428"/>
          </a:xfrm>
          <a:prstGeom prst="rect">
            <a:avLst/>
          </a:prstGeom>
          <a:noFill/>
        </p:spPr>
        <p:txBody>
          <a:bodyPr wrap="square" rtlCol="0">
            <a:spAutoFit/>
          </a:bodyPr>
          <a:lstStyle/>
          <a:p>
            <a:pPr marL="285750" indent="-285750">
              <a:buFont typeface="Arial" panose="020B0604020202020204" pitchFamily="34" charset="0"/>
              <a:buChar char="•"/>
            </a:pPr>
            <a:r>
              <a:rPr lang="fr-FR" sz="2000" dirty="0"/>
              <a:t>Contradiction au cœur de la sociologie de la culture </a:t>
            </a:r>
          </a:p>
          <a:p>
            <a:pPr marL="285750" indent="-285750">
              <a:buFont typeface="Arial" panose="020B0604020202020204" pitchFamily="34" charset="0"/>
              <a:buChar char="•"/>
            </a:pPr>
            <a:r>
              <a:rPr lang="fr-FR" sz="2000" dirty="0"/>
              <a:t>Bourdieu : le goût est un </a:t>
            </a:r>
            <a:r>
              <a:rPr lang="fr-FR" sz="2000" b="1" dirty="0"/>
              <a:t>dégoût des pratiques des autres </a:t>
            </a:r>
            <a:r>
              <a:rPr lang="fr-FR" sz="2000" dirty="0"/>
              <a:t>qui amène à se </a:t>
            </a:r>
            <a:r>
              <a:rPr lang="fr-FR" sz="2000" b="1" dirty="0"/>
              <a:t>distinguer </a:t>
            </a:r>
          </a:p>
          <a:p>
            <a:pPr marL="285750" indent="-285750">
              <a:buFont typeface="Arial" panose="020B0604020202020204" pitchFamily="34" charset="0"/>
              <a:buChar char="•"/>
            </a:pPr>
            <a:r>
              <a:rPr lang="fr-FR" sz="2000" dirty="0"/>
              <a:t>Peterson : Les individus se distingueraient plutôt par leur </a:t>
            </a:r>
            <a:r>
              <a:rPr lang="fr-FR" sz="2000" b="1" dirty="0" err="1"/>
              <a:t>univorisme</a:t>
            </a:r>
            <a:r>
              <a:rPr lang="fr-FR" sz="2000" dirty="0"/>
              <a:t> ou </a:t>
            </a:r>
            <a:r>
              <a:rPr lang="fr-FR" sz="2000" b="1" dirty="0"/>
              <a:t>omnivorisme</a:t>
            </a:r>
            <a:r>
              <a:rPr lang="fr-FR" sz="2000" dirty="0"/>
              <a:t> selon</a:t>
            </a:r>
          </a:p>
          <a:p>
            <a:pPr marL="285750" indent="-285750">
              <a:buFont typeface="Arial" panose="020B0604020202020204" pitchFamily="34" charset="0"/>
              <a:buChar char="•"/>
            </a:pPr>
            <a:r>
              <a:rPr lang="fr-FR" sz="2000" dirty="0"/>
              <a:t>Tentatives de trancher empiriquement par Coulangeon et Duval</a:t>
            </a:r>
            <a:endParaRPr lang="fr-FR" dirty="0"/>
          </a:p>
        </p:txBody>
      </p:sp>
      <p:sp>
        <p:nvSpPr>
          <p:cNvPr id="5" name="ZoneTexte 4">
            <a:extLst>
              <a:ext uri="{FF2B5EF4-FFF2-40B4-BE49-F238E27FC236}">
                <a16:creationId xmlns:a16="http://schemas.microsoft.com/office/drawing/2014/main" id="{0310DC1C-82D3-E6C6-D749-8C32CBA13468}"/>
              </a:ext>
            </a:extLst>
          </p:cNvPr>
          <p:cNvSpPr txBox="1"/>
          <p:nvPr/>
        </p:nvSpPr>
        <p:spPr>
          <a:xfrm>
            <a:off x="8106993" y="1298759"/>
            <a:ext cx="3661440" cy="4093428"/>
          </a:xfrm>
          <a:prstGeom prst="rect">
            <a:avLst/>
          </a:prstGeom>
          <a:noFill/>
        </p:spPr>
        <p:txBody>
          <a:bodyPr wrap="square" rtlCol="0">
            <a:spAutoFit/>
          </a:bodyPr>
          <a:lstStyle/>
          <a:p>
            <a:pPr marL="285750" indent="-285750">
              <a:buFont typeface="Arial" panose="020B0604020202020204" pitchFamily="34" charset="0"/>
              <a:buChar char="•"/>
            </a:pPr>
            <a:r>
              <a:rPr lang="fr-FR" sz="2000" dirty="0"/>
              <a:t>Lahire : attention aux méthodes qui ne voient que les oppositions et de ne pas catégoriser trop rapidement</a:t>
            </a:r>
          </a:p>
          <a:p>
            <a:pPr marL="285750" indent="-285750">
              <a:buFont typeface="Arial" panose="020B0604020202020204" pitchFamily="34" charset="0"/>
              <a:buChar char="•"/>
            </a:pPr>
            <a:r>
              <a:rPr lang="fr-FR" sz="2000" dirty="0"/>
              <a:t>Pour Webster, dans un monde d’abondance, où l’utilisateur peut écouter un flux musical abondant, diversifié et personnalisé, la distinction réside dans l’autonomie et la capacité à sélectionner et partager ses musiques</a:t>
            </a:r>
          </a:p>
        </p:txBody>
      </p:sp>
      <p:pic>
        <p:nvPicPr>
          <p:cNvPr id="7" name="Image 6">
            <a:extLst>
              <a:ext uri="{FF2B5EF4-FFF2-40B4-BE49-F238E27FC236}">
                <a16:creationId xmlns:a16="http://schemas.microsoft.com/office/drawing/2014/main" id="{F6F33608-6BDF-F8B7-DA31-974DE48C1634}"/>
              </a:ext>
            </a:extLst>
          </p:cNvPr>
          <p:cNvPicPr>
            <a:picLocks noChangeAspect="1"/>
          </p:cNvPicPr>
          <p:nvPr/>
        </p:nvPicPr>
        <p:blipFill>
          <a:blip r:embed="rId2"/>
          <a:stretch>
            <a:fillRect/>
          </a:stretch>
        </p:blipFill>
        <p:spPr>
          <a:xfrm>
            <a:off x="7179828" y="5651126"/>
            <a:ext cx="4982402" cy="669015"/>
          </a:xfrm>
          <a:prstGeom prst="rect">
            <a:avLst/>
          </a:prstGeom>
        </p:spPr>
      </p:pic>
    </p:spTree>
    <p:extLst>
      <p:ext uri="{BB962C8B-B14F-4D97-AF65-F5344CB8AC3E}">
        <p14:creationId xmlns:p14="http://schemas.microsoft.com/office/powerpoint/2010/main" val="294128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D7C6-2BB6-5BBB-9201-705CF33761E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6BB3B8-81DB-D76F-242C-BE6C770BF35C}"/>
              </a:ext>
            </a:extLst>
          </p:cNvPr>
          <p:cNvSpPr>
            <a:spLocks noGrp="1"/>
          </p:cNvSpPr>
          <p:nvPr>
            <p:ph type="title"/>
          </p:nvPr>
        </p:nvSpPr>
        <p:spPr/>
        <p:txBody>
          <a:bodyPr/>
          <a:lstStyle/>
          <a:p>
            <a:r>
              <a:rPr lang="fr-FR" dirty="0"/>
              <a:t>Streaming musical, TV en ligne, streaming</a:t>
            </a:r>
          </a:p>
        </p:txBody>
      </p:sp>
      <p:pic>
        <p:nvPicPr>
          <p:cNvPr id="4" name="Image 3">
            <a:extLst>
              <a:ext uri="{FF2B5EF4-FFF2-40B4-BE49-F238E27FC236}">
                <a16:creationId xmlns:a16="http://schemas.microsoft.com/office/drawing/2014/main" id="{AF803BCB-A2A6-FBA0-69E0-8B4AE1EE3E66}"/>
              </a:ext>
            </a:extLst>
          </p:cNvPr>
          <p:cNvPicPr>
            <a:picLocks noChangeAspect="1"/>
          </p:cNvPicPr>
          <p:nvPr/>
        </p:nvPicPr>
        <p:blipFill>
          <a:blip r:embed="rId2"/>
          <a:stretch>
            <a:fillRect/>
          </a:stretch>
        </p:blipFill>
        <p:spPr>
          <a:xfrm>
            <a:off x="6584123" y="2265680"/>
            <a:ext cx="5345382" cy="3261360"/>
          </a:xfrm>
          <a:prstGeom prst="rect">
            <a:avLst/>
          </a:prstGeom>
        </p:spPr>
      </p:pic>
      <p:pic>
        <p:nvPicPr>
          <p:cNvPr id="6" name="Image 5" descr="Une image contenant personne, compétition sportive, herbe, joueur de foot&#10;&#10;Le contenu généré par l’IA peut être incorrect.">
            <a:extLst>
              <a:ext uri="{FF2B5EF4-FFF2-40B4-BE49-F238E27FC236}">
                <a16:creationId xmlns:a16="http://schemas.microsoft.com/office/drawing/2014/main" id="{1F81C865-A454-B3AB-F03E-EAAC4EB93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603" y="5145910"/>
            <a:ext cx="2987040" cy="1679448"/>
          </a:xfrm>
          <a:prstGeom prst="rect">
            <a:avLst/>
          </a:prstGeom>
        </p:spPr>
      </p:pic>
      <p:pic>
        <p:nvPicPr>
          <p:cNvPr id="8" name="Image 7" descr="Une image contenant Visage humain, verres, homme, habits&#10;&#10;Le contenu généré par l’IA peut être incorrect.">
            <a:extLst>
              <a:ext uri="{FF2B5EF4-FFF2-40B4-BE49-F238E27FC236}">
                <a16:creationId xmlns:a16="http://schemas.microsoft.com/office/drawing/2014/main" id="{54A75364-DCAB-D610-BE27-41687C3BFFC5}"/>
              </a:ext>
            </a:extLst>
          </p:cNvPr>
          <p:cNvPicPr>
            <a:picLocks noChangeAspect="1"/>
          </p:cNvPicPr>
          <p:nvPr/>
        </p:nvPicPr>
        <p:blipFill>
          <a:blip r:embed="rId4">
            <a:extLst>
              <a:ext uri="{28A0092B-C50C-407E-A947-70E740481C1C}">
                <a14:useLocalDpi xmlns:a14="http://schemas.microsoft.com/office/drawing/2010/main" val="0"/>
              </a:ext>
            </a:extLst>
          </a:blip>
          <a:srcRect t="14074"/>
          <a:stretch/>
        </p:blipFill>
        <p:spPr>
          <a:xfrm>
            <a:off x="8422640" y="5087195"/>
            <a:ext cx="3663734" cy="1770805"/>
          </a:xfrm>
          <a:prstGeom prst="rect">
            <a:avLst/>
          </a:prstGeom>
        </p:spPr>
      </p:pic>
      <p:pic>
        <p:nvPicPr>
          <p:cNvPr id="7" name="Image 6">
            <a:extLst>
              <a:ext uri="{FF2B5EF4-FFF2-40B4-BE49-F238E27FC236}">
                <a16:creationId xmlns:a16="http://schemas.microsoft.com/office/drawing/2014/main" id="{C39A8534-E2DF-5CB1-1E22-D3A656472D2A}"/>
              </a:ext>
            </a:extLst>
          </p:cNvPr>
          <p:cNvPicPr>
            <a:picLocks noChangeAspect="1"/>
          </p:cNvPicPr>
          <p:nvPr/>
        </p:nvPicPr>
        <p:blipFill>
          <a:blip r:embed="rId5"/>
          <a:stretch>
            <a:fillRect/>
          </a:stretch>
        </p:blipFill>
        <p:spPr>
          <a:xfrm>
            <a:off x="1548415" y="5014134"/>
            <a:ext cx="2729671" cy="1811224"/>
          </a:xfrm>
          <a:prstGeom prst="rect">
            <a:avLst/>
          </a:prstGeom>
        </p:spPr>
      </p:pic>
    </p:spTree>
    <p:extLst>
      <p:ext uri="{BB962C8B-B14F-4D97-AF65-F5344CB8AC3E}">
        <p14:creationId xmlns:p14="http://schemas.microsoft.com/office/powerpoint/2010/main" val="346999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3B334-B600-B769-389A-4EBFA3B6837F}"/>
              </a:ext>
            </a:extLst>
          </p:cNvPr>
          <p:cNvSpPr>
            <a:spLocks noGrp="1"/>
          </p:cNvSpPr>
          <p:nvPr>
            <p:ph type="title"/>
          </p:nvPr>
        </p:nvSpPr>
        <p:spPr>
          <a:xfrm>
            <a:off x="945300" y="872366"/>
            <a:ext cx="8371251" cy="446548"/>
          </a:xfrm>
        </p:spPr>
        <p:txBody>
          <a:bodyPr/>
          <a:lstStyle/>
          <a:p>
            <a:r>
              <a:rPr lang="fr-FR" dirty="0">
                <a:solidFill>
                  <a:schemeClr val="tx1"/>
                </a:solidFill>
              </a:rPr>
              <a:t>Ordre des séances</a:t>
            </a:r>
          </a:p>
        </p:txBody>
      </p:sp>
      <p:grpSp>
        <p:nvGrpSpPr>
          <p:cNvPr id="3" name="Groupe 2">
            <a:extLst>
              <a:ext uri="{FF2B5EF4-FFF2-40B4-BE49-F238E27FC236}">
                <a16:creationId xmlns:a16="http://schemas.microsoft.com/office/drawing/2014/main" id="{36551B72-3A38-140E-B3F5-84EF59E58305}"/>
              </a:ext>
            </a:extLst>
          </p:cNvPr>
          <p:cNvGrpSpPr/>
          <p:nvPr/>
        </p:nvGrpSpPr>
        <p:grpSpPr>
          <a:xfrm>
            <a:off x="1725761" y="2185232"/>
            <a:ext cx="8223781" cy="3234131"/>
            <a:chOff x="527299" y="1657213"/>
            <a:chExt cx="4105189" cy="2225638"/>
          </a:xfrm>
        </p:grpSpPr>
        <p:sp>
          <p:nvSpPr>
            <p:cNvPr id="4" name="object 4">
              <a:extLst>
                <a:ext uri="{FF2B5EF4-FFF2-40B4-BE49-F238E27FC236}">
                  <a16:creationId xmlns:a16="http://schemas.microsoft.com/office/drawing/2014/main" id="{3BCBF01B-E983-72E1-A60D-AD2E0C0A5126}"/>
                </a:ext>
              </a:extLst>
            </p:cNvPr>
            <p:cNvSpPr txBox="1"/>
            <p:nvPr/>
          </p:nvSpPr>
          <p:spPr>
            <a:xfrm>
              <a:off x="527300" y="1657213"/>
              <a:ext cx="2874937" cy="186912"/>
            </a:xfrm>
            <a:prstGeom prst="rect">
              <a:avLst/>
            </a:prstGeom>
          </p:spPr>
          <p:txBody>
            <a:bodyPr vert="horz" wrap="square" lIns="0" tIns="75432" rIns="0" bIns="0" rtlCol="0">
              <a:spAutoFit/>
            </a:bodyPr>
            <a:lstStyle/>
            <a:p>
              <a:pPr marL="11516">
                <a:spcBef>
                  <a:spcPts val="594"/>
                </a:spcBef>
              </a:pPr>
              <a:r>
                <a:rPr lang="fr-FR" sz="1270" spc="-136" dirty="0">
                  <a:solidFill>
                    <a:srgbClr val="C82254"/>
                  </a:solidFill>
                  <a:latin typeface="Arial Black"/>
                  <a:cs typeface="Arial Black"/>
                </a:rPr>
                <a:t>1.</a:t>
              </a:r>
              <a:r>
                <a:rPr lang="fr-FR" sz="1270" spc="-23" dirty="0">
                  <a:solidFill>
                    <a:srgbClr val="C82254"/>
                  </a:solidFill>
                  <a:latin typeface="Arial Black"/>
                  <a:cs typeface="Arial Black"/>
                </a:rPr>
                <a:t> </a:t>
              </a:r>
              <a:r>
                <a:rPr lang="fr-FR" sz="1270" spc="-9" dirty="0">
                  <a:solidFill>
                    <a:srgbClr val="C82254"/>
                  </a:solidFill>
                  <a:latin typeface="Arial Black"/>
                  <a:cs typeface="Arial Black"/>
                </a:rPr>
                <a:t>INTRODUCTION ET CADRAGE THEORIQUE</a:t>
              </a:r>
              <a:endParaRPr lang="fr-FR" sz="1270" dirty="0">
                <a:latin typeface="Arial Black"/>
                <a:cs typeface="Arial Black"/>
              </a:endParaRPr>
            </a:p>
          </p:txBody>
        </p:sp>
        <p:sp>
          <p:nvSpPr>
            <p:cNvPr id="5" name="object 6">
              <a:extLst>
                <a:ext uri="{FF2B5EF4-FFF2-40B4-BE49-F238E27FC236}">
                  <a16:creationId xmlns:a16="http://schemas.microsoft.com/office/drawing/2014/main" id="{7FC10EF3-D1FB-648A-4E28-2902B84DF856}"/>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sz="1270" spc="-45" dirty="0">
                  <a:solidFill>
                    <a:srgbClr val="C82254"/>
                  </a:solidFill>
                  <a:latin typeface="Arial Black"/>
                  <a:cs typeface="Arial Black"/>
                </a:rPr>
                <a:t>2</a:t>
              </a:r>
              <a:r>
                <a:rPr sz="1270" spc="-45">
                  <a:solidFill>
                    <a:srgbClr val="C82254"/>
                  </a:solidFill>
                  <a:latin typeface="Arial Black"/>
                  <a:cs typeface="Arial Black"/>
                </a:rPr>
                <a:t>.</a:t>
              </a:r>
              <a:r>
                <a:rPr lang="fr-FR" sz="1270" spc="-45">
                  <a:solidFill>
                    <a:srgbClr val="C82254"/>
                  </a:solidFill>
                  <a:latin typeface="Arial Black"/>
                  <a:cs typeface="Arial Black"/>
                </a:rPr>
                <a:t> INTERACTIONS EN </a:t>
              </a:r>
              <a:r>
                <a:rPr lang="fr-FR" sz="1270" spc="-45" dirty="0">
                  <a:solidFill>
                    <a:srgbClr val="C82254"/>
                  </a:solidFill>
                  <a:latin typeface="Arial Black"/>
                  <a:cs typeface="Arial Black"/>
                </a:rPr>
                <a:t>LIGNE</a:t>
              </a:r>
              <a:endParaRPr sz="1270" dirty="0">
                <a:latin typeface="Arial Black"/>
                <a:cs typeface="Arial Black"/>
              </a:endParaRPr>
            </a:p>
          </p:txBody>
        </p:sp>
        <p:sp>
          <p:nvSpPr>
            <p:cNvPr id="6" name="object 8">
              <a:extLst>
                <a:ext uri="{FF2B5EF4-FFF2-40B4-BE49-F238E27FC236}">
                  <a16:creationId xmlns:a16="http://schemas.microsoft.com/office/drawing/2014/main" id="{325068B6-936C-6C4A-3F16-14A114C17C23}"/>
                </a:ext>
              </a:extLst>
            </p:cNvPr>
            <p:cNvSpPr txBox="1"/>
            <p:nvPr/>
          </p:nvSpPr>
          <p:spPr>
            <a:xfrm>
              <a:off x="527300" y="2239706"/>
              <a:ext cx="4105188" cy="186912"/>
            </a:xfrm>
            <a:prstGeom prst="rect">
              <a:avLst/>
            </a:prstGeom>
          </p:spPr>
          <p:txBody>
            <a:bodyPr vert="horz" wrap="square" lIns="0" tIns="75432" rIns="0" bIns="0" rtlCol="0">
              <a:spAutoFit/>
            </a:bodyPr>
            <a:lstStyle/>
            <a:p>
              <a:pPr marL="11516">
                <a:spcBef>
                  <a:spcPts val="594"/>
                </a:spcBef>
              </a:pPr>
              <a:r>
                <a:rPr sz="1270" spc="-18" dirty="0">
                  <a:solidFill>
                    <a:srgbClr val="C82254"/>
                  </a:solidFill>
                  <a:latin typeface="Arial Black"/>
                  <a:cs typeface="Arial Black"/>
                </a:rPr>
                <a:t>3.</a:t>
              </a:r>
              <a:r>
                <a:rPr sz="1270" spc="-23" dirty="0">
                  <a:solidFill>
                    <a:srgbClr val="C82254"/>
                  </a:solidFill>
                  <a:latin typeface="Arial Black"/>
                  <a:cs typeface="Arial Black"/>
                </a:rPr>
                <a:t> </a:t>
              </a:r>
              <a:r>
                <a:rPr lang="fr-FR" sz="1270" spc="-23" dirty="0">
                  <a:solidFill>
                    <a:srgbClr val="C82254"/>
                  </a:solidFill>
                  <a:latin typeface="Arial Black"/>
                  <a:cs typeface="Arial Black"/>
                </a:rPr>
                <a:t>RESEAUX SOCIAUX ET DIFFUSION DE L’INFORMATION + INTERVENTION ALEXANDRE DORE</a:t>
              </a:r>
              <a:endParaRPr sz="1270" dirty="0">
                <a:latin typeface="Arial Black"/>
                <a:cs typeface="Arial Black"/>
              </a:endParaRPr>
            </a:p>
          </p:txBody>
        </p:sp>
        <p:sp>
          <p:nvSpPr>
            <p:cNvPr id="7" name="object 10">
              <a:extLst>
                <a:ext uri="{FF2B5EF4-FFF2-40B4-BE49-F238E27FC236}">
                  <a16:creationId xmlns:a16="http://schemas.microsoft.com/office/drawing/2014/main" id="{5B57D074-4B11-6C23-A869-6B5157026497}"/>
                </a:ext>
              </a:extLst>
            </p:cNvPr>
            <p:cNvSpPr txBox="1"/>
            <p:nvPr/>
          </p:nvSpPr>
          <p:spPr>
            <a:xfrm>
              <a:off x="527299" y="2530952"/>
              <a:ext cx="3186877"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4.</a:t>
              </a:r>
              <a:r>
                <a:rPr lang="fr-FR" sz="1270" spc="-73" dirty="0">
                  <a:solidFill>
                    <a:srgbClr val="C82254"/>
                  </a:solidFill>
                  <a:latin typeface="Arial Black"/>
                  <a:cs typeface="Arial Black"/>
                </a:rPr>
                <a:t> INTELLIGENCE ARTIFICIELLE</a:t>
              </a:r>
              <a:endParaRPr sz="1270" dirty="0">
                <a:latin typeface="Arial Black"/>
                <a:cs typeface="Arial Black"/>
              </a:endParaRPr>
            </a:p>
          </p:txBody>
        </p:sp>
        <p:sp>
          <p:nvSpPr>
            <p:cNvPr id="8" name="object 12">
              <a:extLst>
                <a:ext uri="{FF2B5EF4-FFF2-40B4-BE49-F238E27FC236}">
                  <a16:creationId xmlns:a16="http://schemas.microsoft.com/office/drawing/2014/main" id="{2A2E8E5C-018F-4279-FB8D-9EE206D147D6}"/>
                </a:ext>
              </a:extLst>
            </p:cNvPr>
            <p:cNvSpPr txBox="1"/>
            <p:nvPr/>
          </p:nvSpPr>
          <p:spPr>
            <a:xfrm>
              <a:off x="527300" y="2822199"/>
              <a:ext cx="2596792"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5. </a:t>
              </a:r>
              <a:r>
                <a:rPr lang="fr-FR" sz="1270">
                  <a:solidFill>
                    <a:srgbClr val="C82254"/>
                  </a:solidFill>
                  <a:latin typeface="Arial Black"/>
                  <a:cs typeface="Arial Black"/>
                </a:rPr>
                <a:t>MEDIAS, CONTENUS EN LIGNE </a:t>
              </a:r>
              <a:r>
                <a:rPr lang="fr-FR" sz="1270" dirty="0">
                  <a:solidFill>
                    <a:srgbClr val="C82254"/>
                  </a:solidFill>
                  <a:latin typeface="Arial Black"/>
                  <a:cs typeface="Arial Black"/>
                </a:rPr>
                <a:t>ET NUMERIQUE</a:t>
              </a:r>
              <a:endParaRPr sz="1270" dirty="0">
                <a:latin typeface="Arial Black"/>
                <a:cs typeface="Arial Black"/>
              </a:endParaRPr>
            </a:p>
          </p:txBody>
        </p:sp>
        <p:sp>
          <p:nvSpPr>
            <p:cNvPr id="9" name="object 14">
              <a:extLst>
                <a:ext uri="{FF2B5EF4-FFF2-40B4-BE49-F238E27FC236}">
                  <a16:creationId xmlns:a16="http://schemas.microsoft.com/office/drawing/2014/main" id="{53D2D5F9-B425-718C-650B-EAF4328190AB}"/>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6.</a:t>
              </a:r>
              <a:r>
                <a:rPr sz="1270" spc="-14" dirty="0">
                  <a:solidFill>
                    <a:srgbClr val="C82254"/>
                  </a:solidFill>
                  <a:latin typeface="Arial Black"/>
                  <a:cs typeface="Arial Black"/>
                </a:rPr>
                <a:t> </a:t>
              </a:r>
              <a:r>
                <a:rPr lang="fr-FR" sz="1270" spc="-14" dirty="0">
                  <a:solidFill>
                    <a:srgbClr val="C82254"/>
                  </a:solidFill>
                  <a:latin typeface="Arial Black"/>
                  <a:cs typeface="Arial Black"/>
                </a:rPr>
                <a:t>INTERNET, DEMOCRATIE ET PRATIQUES D’INFLUENCE </a:t>
              </a:r>
              <a:endParaRPr sz="1270" dirty="0">
                <a:latin typeface="Arial Black"/>
                <a:cs typeface="Arial Black"/>
              </a:endParaRPr>
            </a:p>
          </p:txBody>
        </p:sp>
        <p:sp>
          <p:nvSpPr>
            <p:cNvPr id="10" name="object 16">
              <a:extLst>
                <a:ext uri="{FF2B5EF4-FFF2-40B4-BE49-F238E27FC236}">
                  <a16:creationId xmlns:a16="http://schemas.microsoft.com/office/drawing/2014/main" id="{C653A607-E26A-137E-F8CD-0C235004B35E}"/>
                </a:ext>
              </a:extLst>
            </p:cNvPr>
            <p:cNvSpPr txBox="1"/>
            <p:nvPr/>
          </p:nvSpPr>
          <p:spPr>
            <a:xfrm>
              <a:off x="527300" y="3404692"/>
              <a:ext cx="2668939" cy="186912"/>
            </a:xfrm>
            <a:prstGeom prst="rect">
              <a:avLst/>
            </a:prstGeom>
          </p:spPr>
          <p:txBody>
            <a:bodyPr vert="horz" wrap="square" lIns="0" tIns="75432" rIns="0" bIns="0" rtlCol="0">
              <a:spAutoFit/>
            </a:bodyPr>
            <a:lstStyle/>
            <a:p>
              <a:pPr marL="11516">
                <a:spcBef>
                  <a:spcPts val="594"/>
                </a:spcBef>
              </a:pPr>
              <a:r>
                <a:rPr sz="1270" spc="-63" dirty="0">
                  <a:solidFill>
                    <a:srgbClr val="C82254"/>
                  </a:solidFill>
                  <a:latin typeface="Arial Black"/>
                  <a:cs typeface="Arial Black"/>
                </a:rPr>
                <a:t>7.</a:t>
              </a:r>
              <a:r>
                <a:rPr sz="1270" spc="9" dirty="0">
                  <a:solidFill>
                    <a:srgbClr val="C82254"/>
                  </a:solidFill>
                  <a:latin typeface="Arial Black"/>
                  <a:cs typeface="Arial Black"/>
                </a:rPr>
                <a:t> </a:t>
              </a:r>
              <a:r>
                <a:rPr lang="fr-FR" sz="1270" spc="-100" dirty="0">
                  <a:solidFill>
                    <a:srgbClr val="C82254"/>
                  </a:solidFill>
                  <a:latin typeface="Arial Black"/>
                  <a:cs typeface="Arial Black"/>
                </a:rPr>
                <a:t>NUMERIQUE ET ORGANISATIONS</a:t>
              </a:r>
              <a:endParaRPr sz="1270" dirty="0">
                <a:latin typeface="Arial Black"/>
                <a:cs typeface="Arial Black"/>
              </a:endParaRPr>
            </a:p>
          </p:txBody>
        </p:sp>
        <p:sp>
          <p:nvSpPr>
            <p:cNvPr id="11" name="object 16">
              <a:extLst>
                <a:ext uri="{FF2B5EF4-FFF2-40B4-BE49-F238E27FC236}">
                  <a16:creationId xmlns:a16="http://schemas.microsoft.com/office/drawing/2014/main" id="{3DC13ED9-ADFD-657C-8847-D56ADD5DFFD5}"/>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r>
                <a:rPr lang="fr-FR" sz="1270" spc="-63" dirty="0">
                  <a:solidFill>
                    <a:srgbClr val="C82254"/>
                  </a:solidFill>
                  <a:latin typeface="Arial Black"/>
                  <a:cs typeface="Arial Black"/>
                </a:rPr>
                <a:t>8</a:t>
              </a:r>
              <a:r>
                <a:rPr sz="1270" spc="-63" dirty="0">
                  <a:solidFill>
                    <a:srgbClr val="C82254"/>
                  </a:solidFill>
                  <a:latin typeface="Arial Black"/>
                  <a:cs typeface="Arial Black"/>
                </a:rPr>
                <a:t>.</a:t>
              </a:r>
              <a:r>
                <a:rPr sz="1270" spc="9" dirty="0">
                  <a:solidFill>
                    <a:srgbClr val="C82254"/>
                  </a:solidFill>
                  <a:latin typeface="Arial Black"/>
                  <a:cs typeface="Arial Black"/>
                </a:rPr>
                <a:t> </a:t>
              </a:r>
              <a:r>
                <a:rPr lang="fr-FR" sz="1270" spc="9" dirty="0">
                  <a:solidFill>
                    <a:srgbClr val="C82254"/>
                  </a:solidFill>
                  <a:latin typeface="Arial Black"/>
                  <a:cs typeface="Arial Black"/>
                </a:rPr>
                <a:t>SOCIOLOGIE DES LOGICIELS + VALIDATIONS</a:t>
              </a:r>
              <a:endParaRPr sz="1270" dirty="0">
                <a:latin typeface="Arial Black"/>
                <a:cs typeface="Arial Black"/>
              </a:endParaRPr>
            </a:p>
          </p:txBody>
        </p:sp>
      </p:grpSp>
      <p:grpSp>
        <p:nvGrpSpPr>
          <p:cNvPr id="12" name="Groupe 11">
            <a:extLst>
              <a:ext uri="{FF2B5EF4-FFF2-40B4-BE49-F238E27FC236}">
                <a16:creationId xmlns:a16="http://schemas.microsoft.com/office/drawing/2014/main" id="{B6104AC8-54CA-CB0D-A420-F486E2A53607}"/>
              </a:ext>
            </a:extLst>
          </p:cNvPr>
          <p:cNvGrpSpPr/>
          <p:nvPr/>
        </p:nvGrpSpPr>
        <p:grpSpPr>
          <a:xfrm>
            <a:off x="10286999" y="2185232"/>
            <a:ext cx="3106615" cy="3234131"/>
            <a:chOff x="527298" y="1657213"/>
            <a:chExt cx="6972462" cy="2225638"/>
          </a:xfrm>
        </p:grpSpPr>
        <p:sp>
          <p:nvSpPr>
            <p:cNvPr id="13" name="object 4">
              <a:extLst>
                <a:ext uri="{FF2B5EF4-FFF2-40B4-BE49-F238E27FC236}">
                  <a16:creationId xmlns:a16="http://schemas.microsoft.com/office/drawing/2014/main" id="{6906A989-F6B0-F026-40FB-6F74A361567B}"/>
                </a:ext>
              </a:extLst>
            </p:cNvPr>
            <p:cNvSpPr txBox="1"/>
            <p:nvPr/>
          </p:nvSpPr>
          <p:spPr>
            <a:xfrm>
              <a:off x="527300" y="1657213"/>
              <a:ext cx="2515856"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29/04/2025</a:t>
              </a:r>
              <a:endParaRPr lang="fr-FR" sz="1270" dirty="0">
                <a:latin typeface="Arial Black"/>
                <a:cs typeface="Arial Black"/>
              </a:endParaRPr>
            </a:p>
          </p:txBody>
        </p:sp>
        <p:sp>
          <p:nvSpPr>
            <p:cNvPr id="14" name="object 6">
              <a:extLst>
                <a:ext uri="{FF2B5EF4-FFF2-40B4-BE49-F238E27FC236}">
                  <a16:creationId xmlns:a16="http://schemas.microsoft.com/office/drawing/2014/main" id="{9D6C3EAF-6EC8-592B-0C45-3F8C34FEB710}"/>
                </a:ext>
              </a:extLst>
            </p:cNvPr>
            <p:cNvSpPr txBox="1"/>
            <p:nvPr/>
          </p:nvSpPr>
          <p:spPr>
            <a:xfrm>
              <a:off x="527300" y="1948459"/>
              <a:ext cx="649971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13/05/2025</a:t>
              </a:r>
              <a:endParaRPr sz="1270" dirty="0">
                <a:latin typeface="Arial Black"/>
                <a:cs typeface="Arial Black"/>
              </a:endParaRPr>
            </a:p>
          </p:txBody>
        </p:sp>
        <p:sp>
          <p:nvSpPr>
            <p:cNvPr id="15" name="object 8">
              <a:extLst>
                <a:ext uri="{FF2B5EF4-FFF2-40B4-BE49-F238E27FC236}">
                  <a16:creationId xmlns:a16="http://schemas.microsoft.com/office/drawing/2014/main" id="{69431F9F-454F-19F0-AE48-E4DCF6BA7686}"/>
                </a:ext>
              </a:extLst>
            </p:cNvPr>
            <p:cNvSpPr txBox="1"/>
            <p:nvPr/>
          </p:nvSpPr>
          <p:spPr>
            <a:xfrm>
              <a:off x="527298" y="2239706"/>
              <a:ext cx="407347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20/05/2025</a:t>
              </a:r>
              <a:endParaRPr sz="1270" dirty="0">
                <a:latin typeface="Arial Black"/>
                <a:cs typeface="Arial Black"/>
              </a:endParaRPr>
            </a:p>
          </p:txBody>
        </p:sp>
        <p:sp>
          <p:nvSpPr>
            <p:cNvPr id="16" name="object 10">
              <a:extLst>
                <a:ext uri="{FF2B5EF4-FFF2-40B4-BE49-F238E27FC236}">
                  <a16:creationId xmlns:a16="http://schemas.microsoft.com/office/drawing/2014/main" id="{590F3DB3-F0BF-E0A9-261E-712271A15449}"/>
                </a:ext>
              </a:extLst>
            </p:cNvPr>
            <p:cNvSpPr txBox="1"/>
            <p:nvPr/>
          </p:nvSpPr>
          <p:spPr>
            <a:xfrm>
              <a:off x="527300" y="2530952"/>
              <a:ext cx="4291469"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27/05/2025</a:t>
              </a:r>
              <a:endParaRPr sz="1270" dirty="0">
                <a:latin typeface="Arial Black"/>
                <a:cs typeface="Arial Black"/>
              </a:endParaRPr>
            </a:p>
          </p:txBody>
        </p:sp>
        <p:sp>
          <p:nvSpPr>
            <p:cNvPr id="17" name="object 12">
              <a:extLst>
                <a:ext uri="{FF2B5EF4-FFF2-40B4-BE49-F238E27FC236}">
                  <a16:creationId xmlns:a16="http://schemas.microsoft.com/office/drawing/2014/main" id="{2B7B8751-F9EE-BDD5-C324-9906D1C66B57}"/>
                </a:ext>
              </a:extLst>
            </p:cNvPr>
            <p:cNvSpPr txBox="1"/>
            <p:nvPr/>
          </p:nvSpPr>
          <p:spPr>
            <a:xfrm>
              <a:off x="527300" y="2822199"/>
              <a:ext cx="383579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03/06/2025</a:t>
              </a:r>
              <a:endParaRPr sz="1270" dirty="0">
                <a:latin typeface="Arial Black"/>
                <a:cs typeface="Arial Black"/>
              </a:endParaRPr>
            </a:p>
          </p:txBody>
        </p:sp>
        <p:sp>
          <p:nvSpPr>
            <p:cNvPr id="18" name="object 14">
              <a:extLst>
                <a:ext uri="{FF2B5EF4-FFF2-40B4-BE49-F238E27FC236}">
                  <a16:creationId xmlns:a16="http://schemas.microsoft.com/office/drawing/2014/main" id="{14D3819D-3127-9501-23BF-E06744BAF606}"/>
                </a:ext>
              </a:extLst>
            </p:cNvPr>
            <p:cNvSpPr txBox="1"/>
            <p:nvPr/>
          </p:nvSpPr>
          <p:spPr>
            <a:xfrm>
              <a:off x="527300" y="3113445"/>
              <a:ext cx="697246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10/06/2025</a:t>
              </a:r>
              <a:endParaRPr sz="1270" dirty="0">
                <a:latin typeface="Arial Black"/>
                <a:cs typeface="Arial Black"/>
              </a:endParaRPr>
            </a:p>
          </p:txBody>
        </p:sp>
        <p:sp>
          <p:nvSpPr>
            <p:cNvPr id="19" name="object 16">
              <a:extLst>
                <a:ext uri="{FF2B5EF4-FFF2-40B4-BE49-F238E27FC236}">
                  <a16:creationId xmlns:a16="http://schemas.microsoft.com/office/drawing/2014/main" id="{6CF1D70B-BA70-2CFE-E5A1-DB891829CA92}"/>
                </a:ext>
              </a:extLst>
            </p:cNvPr>
            <p:cNvSpPr txBox="1"/>
            <p:nvPr/>
          </p:nvSpPr>
          <p:spPr>
            <a:xfrm>
              <a:off x="527298" y="3404692"/>
              <a:ext cx="4200853"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17/06/2025</a:t>
              </a:r>
              <a:endParaRPr sz="1270" dirty="0">
                <a:latin typeface="Arial Black"/>
                <a:cs typeface="Arial Black"/>
              </a:endParaRPr>
            </a:p>
          </p:txBody>
        </p:sp>
        <p:sp>
          <p:nvSpPr>
            <p:cNvPr id="20" name="object 16">
              <a:extLst>
                <a:ext uri="{FF2B5EF4-FFF2-40B4-BE49-F238E27FC236}">
                  <a16:creationId xmlns:a16="http://schemas.microsoft.com/office/drawing/2014/main" id="{C8825551-5650-49C5-8D2B-E91948205ED0}"/>
                </a:ext>
              </a:extLst>
            </p:cNvPr>
            <p:cNvSpPr txBox="1"/>
            <p:nvPr/>
          </p:nvSpPr>
          <p:spPr>
            <a:xfrm>
              <a:off x="546099" y="3695939"/>
              <a:ext cx="504260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24/06/2025</a:t>
              </a:r>
              <a:endParaRPr sz="1270" dirty="0">
                <a:latin typeface="Arial Black"/>
                <a:cs typeface="Arial Black"/>
              </a:endParaRPr>
            </a:p>
          </p:txBody>
        </p:sp>
      </p:grpSp>
      <p:sp>
        <p:nvSpPr>
          <p:cNvPr id="21" name="Espace réservé de la date 20">
            <a:extLst>
              <a:ext uri="{FF2B5EF4-FFF2-40B4-BE49-F238E27FC236}">
                <a16:creationId xmlns:a16="http://schemas.microsoft.com/office/drawing/2014/main" id="{9E708947-1CF9-F596-A02C-C9430AF43DE5}"/>
              </a:ext>
            </a:extLst>
          </p:cNvPr>
          <p:cNvSpPr>
            <a:spLocks noGrp="1"/>
          </p:cNvSpPr>
          <p:nvPr>
            <p:ph type="dt" sz="half" idx="6"/>
          </p:nvPr>
        </p:nvSpPr>
        <p:spPr/>
        <p:txBody>
          <a:bodyPr/>
          <a:lstStyle/>
          <a:p>
            <a:r>
              <a:rPr lang="fr-FR" dirty="0"/>
              <a:t>29/05/2025</a:t>
            </a:r>
            <a:endParaRPr lang="en-US" dirty="0"/>
          </a:p>
        </p:txBody>
      </p:sp>
      <p:sp>
        <p:nvSpPr>
          <p:cNvPr id="23" name="Espace réservé du numéro de diapositive 22">
            <a:extLst>
              <a:ext uri="{FF2B5EF4-FFF2-40B4-BE49-F238E27FC236}">
                <a16:creationId xmlns:a16="http://schemas.microsoft.com/office/drawing/2014/main" id="{BB1E90FE-3FBB-8135-A9B6-8D8AF13F8ACB}"/>
              </a:ext>
            </a:extLst>
          </p:cNvPr>
          <p:cNvSpPr>
            <a:spLocks noGrp="1"/>
          </p:cNvSpPr>
          <p:nvPr>
            <p:ph type="sldNum" sz="quarter" idx="7"/>
          </p:nvPr>
        </p:nvSpPr>
        <p:spPr/>
        <p:txBody>
          <a:bodyPr/>
          <a:lstStyle/>
          <a:p>
            <a:fld id="{B6F15528-21DE-4FAA-801E-634DDDAF4B2B}" type="slidenum">
              <a:rPr lang="fr-FR" smtClean="0"/>
              <a:pPr/>
              <a:t>3</a:t>
            </a:fld>
            <a:endParaRPr lang="fr-FR" dirty="0"/>
          </a:p>
        </p:txBody>
      </p:sp>
      <p:sp>
        <p:nvSpPr>
          <p:cNvPr id="22" name="Rectangle 21">
            <a:extLst>
              <a:ext uri="{FF2B5EF4-FFF2-40B4-BE49-F238E27FC236}">
                <a16:creationId xmlns:a16="http://schemas.microsoft.com/office/drawing/2014/main" id="{985C4DC7-C574-90FE-D697-7670E056DA9C}"/>
              </a:ext>
            </a:extLst>
          </p:cNvPr>
          <p:cNvSpPr/>
          <p:nvPr/>
        </p:nvSpPr>
        <p:spPr>
          <a:xfrm>
            <a:off x="1637847" y="4250953"/>
            <a:ext cx="9677400" cy="423218"/>
          </a:xfrm>
          <a:prstGeom prst="rect">
            <a:avLst/>
          </a:prstGeom>
          <a:noFill/>
          <a:ln w="38100">
            <a:solidFill>
              <a:srgbClr val="C82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58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88A7-AA9E-A2B9-F63C-6A2F011D46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1B652D6-49D9-201B-E552-641EA158AB64}"/>
              </a:ext>
            </a:extLst>
          </p:cNvPr>
          <p:cNvSpPr>
            <a:spLocks noGrp="1"/>
          </p:cNvSpPr>
          <p:nvPr>
            <p:ph type="title"/>
          </p:nvPr>
        </p:nvSpPr>
        <p:spPr/>
        <p:txBody>
          <a:bodyPr/>
          <a:lstStyle/>
          <a:p>
            <a:r>
              <a:rPr lang="fr-FR" dirty="0"/>
              <a:t>La « longue traîne » </a:t>
            </a:r>
          </a:p>
        </p:txBody>
      </p:sp>
      <p:pic>
        <p:nvPicPr>
          <p:cNvPr id="6" name="Image 5" descr="Une image contenant texte, Police, conception, graphisme&#10;&#10;Le contenu généré par l’IA peut être incorrect.">
            <a:extLst>
              <a:ext uri="{FF2B5EF4-FFF2-40B4-BE49-F238E27FC236}">
                <a16:creationId xmlns:a16="http://schemas.microsoft.com/office/drawing/2014/main" id="{66324E80-28F7-EEE4-9E1C-E1131BB74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590" y="3088640"/>
            <a:ext cx="2097491" cy="3322320"/>
          </a:xfrm>
          <a:prstGeom prst="rect">
            <a:avLst/>
          </a:prstGeom>
        </p:spPr>
      </p:pic>
      <p:sp>
        <p:nvSpPr>
          <p:cNvPr id="8" name="ZoneTexte 7">
            <a:extLst>
              <a:ext uri="{FF2B5EF4-FFF2-40B4-BE49-F238E27FC236}">
                <a16:creationId xmlns:a16="http://schemas.microsoft.com/office/drawing/2014/main" id="{C9DC8B64-301D-B7B2-0CC2-84376C222839}"/>
              </a:ext>
            </a:extLst>
          </p:cNvPr>
          <p:cNvSpPr txBox="1"/>
          <p:nvPr/>
        </p:nvSpPr>
        <p:spPr>
          <a:xfrm>
            <a:off x="6390640" y="2400928"/>
            <a:ext cx="4622800" cy="646331"/>
          </a:xfrm>
          <a:prstGeom prst="rect">
            <a:avLst/>
          </a:prstGeom>
          <a:noFill/>
        </p:spPr>
        <p:txBody>
          <a:bodyPr wrap="square">
            <a:spAutoFit/>
          </a:bodyPr>
          <a:lstStyle/>
          <a:p>
            <a:r>
              <a:rPr lang="fr-FR" dirty="0">
                <a:hlinkClick r:id="rId3"/>
              </a:rPr>
              <a:t>https://steamdb.info/app/379430/charts/#6y</a:t>
            </a:r>
            <a:endParaRPr lang="fr-FR" dirty="0"/>
          </a:p>
          <a:p>
            <a:r>
              <a:rPr lang="fr-FR" dirty="0">
                <a:hlinkClick r:id="rId4"/>
              </a:rPr>
              <a:t>https://steamdb.info/app/72850/charts/#12y</a:t>
            </a:r>
            <a:r>
              <a:rPr lang="fr-FR" dirty="0"/>
              <a:t> </a:t>
            </a:r>
          </a:p>
        </p:txBody>
      </p:sp>
      <p:pic>
        <p:nvPicPr>
          <p:cNvPr id="10" name="Image 9">
            <a:extLst>
              <a:ext uri="{FF2B5EF4-FFF2-40B4-BE49-F238E27FC236}">
                <a16:creationId xmlns:a16="http://schemas.microsoft.com/office/drawing/2014/main" id="{5473B0DD-5AA6-ABF3-EB3C-F11AF0EA7FFA}"/>
              </a:ext>
            </a:extLst>
          </p:cNvPr>
          <p:cNvPicPr>
            <a:picLocks noChangeAspect="1"/>
          </p:cNvPicPr>
          <p:nvPr/>
        </p:nvPicPr>
        <p:blipFill>
          <a:blip r:embed="rId5"/>
          <a:stretch>
            <a:fillRect/>
          </a:stretch>
        </p:blipFill>
        <p:spPr>
          <a:xfrm>
            <a:off x="4633973" y="3169920"/>
            <a:ext cx="5227617" cy="3118379"/>
          </a:xfrm>
          <a:prstGeom prst="rect">
            <a:avLst/>
          </a:prstGeom>
        </p:spPr>
      </p:pic>
      <p:pic>
        <p:nvPicPr>
          <p:cNvPr id="12" name="Image 11">
            <a:extLst>
              <a:ext uri="{FF2B5EF4-FFF2-40B4-BE49-F238E27FC236}">
                <a16:creationId xmlns:a16="http://schemas.microsoft.com/office/drawing/2014/main" id="{FC305F8C-3A35-C6C2-8C5B-B9F9E146D1BE}"/>
              </a:ext>
            </a:extLst>
          </p:cNvPr>
          <p:cNvPicPr>
            <a:picLocks noChangeAspect="1"/>
          </p:cNvPicPr>
          <p:nvPr/>
        </p:nvPicPr>
        <p:blipFill>
          <a:blip r:embed="rId6"/>
          <a:stretch>
            <a:fillRect/>
          </a:stretch>
        </p:blipFill>
        <p:spPr>
          <a:xfrm>
            <a:off x="5690361" y="221070"/>
            <a:ext cx="6268720" cy="2082897"/>
          </a:xfrm>
          <a:prstGeom prst="rect">
            <a:avLst/>
          </a:prstGeom>
        </p:spPr>
      </p:pic>
      <p:sp>
        <p:nvSpPr>
          <p:cNvPr id="3" name="ZoneTexte 2">
            <a:extLst>
              <a:ext uri="{FF2B5EF4-FFF2-40B4-BE49-F238E27FC236}">
                <a16:creationId xmlns:a16="http://schemas.microsoft.com/office/drawing/2014/main" id="{66037D76-0CFB-4128-C1D2-ACA5DF0C0D45}"/>
              </a:ext>
            </a:extLst>
          </p:cNvPr>
          <p:cNvSpPr txBox="1"/>
          <p:nvPr/>
        </p:nvSpPr>
        <p:spPr>
          <a:xfrm>
            <a:off x="583253" y="2724093"/>
            <a:ext cx="3494314"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Décrit le cycle de vie des œuvres en ligne </a:t>
            </a:r>
          </a:p>
          <a:p>
            <a:pPr marL="285750" indent="-285750">
              <a:buFont typeface="Arial" panose="020B0604020202020204" pitchFamily="34" charset="0"/>
              <a:buChar char="•"/>
            </a:pPr>
            <a:r>
              <a:rPr lang="fr-FR" b="1" dirty="0"/>
              <a:t>1% des artistes et œuvres extrêmement visibles et 99 % invisibilisés</a:t>
            </a:r>
          </a:p>
          <a:p>
            <a:pPr marL="285750" indent="-285750">
              <a:buFont typeface="Arial" panose="020B0604020202020204" pitchFamily="34" charset="0"/>
              <a:buChar char="•"/>
            </a:pPr>
            <a:r>
              <a:rPr lang="fr-FR" dirty="0"/>
              <a:t>Des exceptions </a:t>
            </a:r>
          </a:p>
          <a:p>
            <a:pPr marL="285750" indent="-285750">
              <a:buFont typeface="Arial" panose="020B0604020202020204" pitchFamily="34" charset="0"/>
              <a:buChar char="•"/>
            </a:pPr>
            <a:r>
              <a:rPr lang="fr-FR" dirty="0"/>
              <a:t>Peut aussi s’appliquer au cycle de vie des œuvres souvent brièvement populaires</a:t>
            </a:r>
          </a:p>
        </p:txBody>
      </p:sp>
    </p:spTree>
    <p:extLst>
      <p:ext uri="{BB962C8B-B14F-4D97-AF65-F5344CB8AC3E}">
        <p14:creationId xmlns:p14="http://schemas.microsoft.com/office/powerpoint/2010/main" val="1047270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F4835-D835-E83C-4487-801B30374FCF}"/>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292491DD-28DF-5D9F-414A-56E2982D636D}"/>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 Culture native en ligne</a:t>
            </a:r>
          </a:p>
        </p:txBody>
      </p:sp>
    </p:spTree>
    <p:extLst>
      <p:ext uri="{BB962C8B-B14F-4D97-AF65-F5344CB8AC3E}">
        <p14:creationId xmlns:p14="http://schemas.microsoft.com/office/powerpoint/2010/main" val="680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E615-4885-7E76-1495-E23912A45C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3C474A-4BC8-F2F0-D95C-CD81ABEFF4A0}"/>
              </a:ext>
            </a:extLst>
          </p:cNvPr>
          <p:cNvSpPr>
            <a:spLocks noGrp="1"/>
          </p:cNvSpPr>
          <p:nvPr>
            <p:ph type="title"/>
          </p:nvPr>
        </p:nvSpPr>
        <p:spPr/>
        <p:txBody>
          <a:bodyPr/>
          <a:lstStyle/>
          <a:p>
            <a:r>
              <a:rPr lang="fr-FR" dirty="0"/>
              <a:t>Une hyper-thématisation ? </a:t>
            </a:r>
          </a:p>
        </p:txBody>
      </p:sp>
      <p:pic>
        <p:nvPicPr>
          <p:cNvPr id="4" name="Image 3" descr="Une image contenant texte, capture d’écran, Police, conception&#10;&#10;Le contenu généré par l’IA peut être incorrect.">
            <a:extLst>
              <a:ext uri="{FF2B5EF4-FFF2-40B4-BE49-F238E27FC236}">
                <a16:creationId xmlns:a16="http://schemas.microsoft.com/office/drawing/2014/main" id="{B2C4B4EA-6F64-C475-20FC-03A7E9849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2800" y="1572134"/>
            <a:ext cx="2273495" cy="3324986"/>
          </a:xfrm>
          <a:prstGeom prst="rect">
            <a:avLst/>
          </a:prstGeom>
        </p:spPr>
      </p:pic>
      <p:sp>
        <p:nvSpPr>
          <p:cNvPr id="6" name="ZoneTexte 5">
            <a:extLst>
              <a:ext uri="{FF2B5EF4-FFF2-40B4-BE49-F238E27FC236}">
                <a16:creationId xmlns:a16="http://schemas.microsoft.com/office/drawing/2014/main" id="{B90EA671-4AA0-721C-4DA5-5A80E5D048BA}"/>
              </a:ext>
            </a:extLst>
          </p:cNvPr>
          <p:cNvSpPr txBox="1"/>
          <p:nvPr/>
        </p:nvSpPr>
        <p:spPr>
          <a:xfrm>
            <a:off x="6096000" y="5285866"/>
            <a:ext cx="6096000" cy="1077218"/>
          </a:xfrm>
          <a:prstGeom prst="rect">
            <a:avLst/>
          </a:prstGeom>
          <a:noFill/>
        </p:spPr>
        <p:txBody>
          <a:bodyPr wrap="square">
            <a:spAutoFit/>
          </a:bodyPr>
          <a:lstStyle/>
          <a:p>
            <a:r>
              <a:rPr lang="fr-FR" sz="1600" dirty="0" err="1"/>
              <a:t>Bullich</a:t>
            </a:r>
            <a:r>
              <a:rPr lang="fr-FR" sz="1600" dirty="0"/>
              <a:t> Vincent, « Régulation des pratiques amateurs et accompagnement de la professionnalisation : la stratégie de YouTube dans la course aux contenus exclusifs« , </a:t>
            </a:r>
            <a:r>
              <a:rPr lang="fr-FR" sz="1600" i="1" dirty="0"/>
              <a:t>Les Enjeux de l’Information et de la Communication</a:t>
            </a:r>
            <a:r>
              <a:rPr lang="fr-FR" sz="1600" dirty="0"/>
              <a:t>, n°16/3B, </a:t>
            </a:r>
            <a:r>
              <a:rPr lang="fr-FR" sz="1600" dirty="0">
                <a:hlinkClick r:id="rId3"/>
              </a:rPr>
              <a:t>2015</a:t>
            </a:r>
            <a:r>
              <a:rPr lang="fr-FR" sz="1600" dirty="0"/>
              <a:t>, p.27 à 42</a:t>
            </a:r>
          </a:p>
        </p:txBody>
      </p:sp>
      <p:pic>
        <p:nvPicPr>
          <p:cNvPr id="8" name="Image 7">
            <a:extLst>
              <a:ext uri="{FF2B5EF4-FFF2-40B4-BE49-F238E27FC236}">
                <a16:creationId xmlns:a16="http://schemas.microsoft.com/office/drawing/2014/main" id="{973C3DF3-22C4-24E2-D6DF-865FCE442310}"/>
              </a:ext>
            </a:extLst>
          </p:cNvPr>
          <p:cNvPicPr>
            <a:picLocks noChangeAspect="1"/>
          </p:cNvPicPr>
          <p:nvPr/>
        </p:nvPicPr>
        <p:blipFill>
          <a:blip r:embed="rId4"/>
          <a:stretch>
            <a:fillRect/>
          </a:stretch>
        </p:blipFill>
        <p:spPr>
          <a:xfrm>
            <a:off x="5171439" y="4375717"/>
            <a:ext cx="4441983" cy="633682"/>
          </a:xfrm>
          <a:prstGeom prst="rect">
            <a:avLst/>
          </a:prstGeom>
        </p:spPr>
      </p:pic>
      <p:pic>
        <p:nvPicPr>
          <p:cNvPr id="10" name="Image 9" descr="Une image contenant personne, intérieur, Visage humain, habits&#10;&#10;Le contenu généré par l’IA peut être incorrect.">
            <a:extLst>
              <a:ext uri="{FF2B5EF4-FFF2-40B4-BE49-F238E27FC236}">
                <a16:creationId xmlns:a16="http://schemas.microsoft.com/office/drawing/2014/main" id="{D051D818-24C8-9239-1BE4-EB1459C79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721" y="1715646"/>
            <a:ext cx="4237518" cy="2383604"/>
          </a:xfrm>
          <a:prstGeom prst="rect">
            <a:avLst/>
          </a:prstGeom>
        </p:spPr>
      </p:pic>
    </p:spTree>
    <p:extLst>
      <p:ext uri="{BB962C8B-B14F-4D97-AF65-F5344CB8AC3E}">
        <p14:creationId xmlns:p14="http://schemas.microsoft.com/office/powerpoint/2010/main" val="312698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8C8-7318-FEA9-6692-7E6D339678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0620994-4D44-345C-4673-DFE820F385F2}"/>
              </a:ext>
            </a:extLst>
          </p:cNvPr>
          <p:cNvSpPr>
            <a:spLocks noGrp="1"/>
          </p:cNvSpPr>
          <p:nvPr>
            <p:ph type="title"/>
          </p:nvPr>
        </p:nvSpPr>
        <p:spPr/>
        <p:txBody>
          <a:bodyPr/>
          <a:lstStyle/>
          <a:p>
            <a:r>
              <a:rPr lang="fr-FR" dirty="0"/>
              <a:t>Qui sont les producteurs de la culture en ligne ? </a:t>
            </a:r>
          </a:p>
        </p:txBody>
      </p:sp>
      <p:pic>
        <p:nvPicPr>
          <p:cNvPr id="4" name="Image 3">
            <a:extLst>
              <a:ext uri="{FF2B5EF4-FFF2-40B4-BE49-F238E27FC236}">
                <a16:creationId xmlns:a16="http://schemas.microsoft.com/office/drawing/2014/main" id="{4F8BD4C4-A54D-56BB-1171-ACFEC3EB2DC5}"/>
              </a:ext>
            </a:extLst>
          </p:cNvPr>
          <p:cNvPicPr>
            <a:picLocks noChangeAspect="1"/>
          </p:cNvPicPr>
          <p:nvPr/>
        </p:nvPicPr>
        <p:blipFill>
          <a:blip r:embed="rId2"/>
          <a:stretch>
            <a:fillRect/>
          </a:stretch>
        </p:blipFill>
        <p:spPr>
          <a:xfrm>
            <a:off x="8004811" y="2093937"/>
            <a:ext cx="3973829" cy="1486114"/>
          </a:xfrm>
          <a:prstGeom prst="rect">
            <a:avLst/>
          </a:prstGeom>
        </p:spPr>
      </p:pic>
      <p:pic>
        <p:nvPicPr>
          <p:cNvPr id="5" name="Image 4">
            <a:extLst>
              <a:ext uri="{FF2B5EF4-FFF2-40B4-BE49-F238E27FC236}">
                <a16:creationId xmlns:a16="http://schemas.microsoft.com/office/drawing/2014/main" id="{42E37992-CF92-E7A2-FA20-E94A586FD3CE}"/>
              </a:ext>
            </a:extLst>
          </p:cNvPr>
          <p:cNvPicPr>
            <a:picLocks noChangeAspect="1"/>
          </p:cNvPicPr>
          <p:nvPr/>
        </p:nvPicPr>
        <p:blipFill>
          <a:blip r:embed="rId3"/>
          <a:stretch>
            <a:fillRect/>
          </a:stretch>
        </p:blipFill>
        <p:spPr>
          <a:xfrm>
            <a:off x="8067230" y="3948835"/>
            <a:ext cx="3848990" cy="1253160"/>
          </a:xfrm>
          <a:prstGeom prst="rect">
            <a:avLst/>
          </a:prstGeom>
        </p:spPr>
      </p:pic>
      <p:pic>
        <p:nvPicPr>
          <p:cNvPr id="6" name="Image 5">
            <a:extLst>
              <a:ext uri="{FF2B5EF4-FFF2-40B4-BE49-F238E27FC236}">
                <a16:creationId xmlns:a16="http://schemas.microsoft.com/office/drawing/2014/main" id="{F06A7A72-6521-0264-0680-482A95752C69}"/>
              </a:ext>
            </a:extLst>
          </p:cNvPr>
          <p:cNvPicPr>
            <a:picLocks noChangeAspect="1"/>
          </p:cNvPicPr>
          <p:nvPr/>
        </p:nvPicPr>
        <p:blipFill>
          <a:blip r:embed="rId4"/>
          <a:stretch>
            <a:fillRect/>
          </a:stretch>
        </p:blipFill>
        <p:spPr>
          <a:xfrm>
            <a:off x="4764068" y="5482689"/>
            <a:ext cx="7492181" cy="592602"/>
          </a:xfrm>
          <a:prstGeom prst="rect">
            <a:avLst/>
          </a:prstGeom>
        </p:spPr>
      </p:pic>
      <p:pic>
        <p:nvPicPr>
          <p:cNvPr id="7" name="Image 6" descr="Une image contenant texte, nombre, reçu&#10;&#10;Description générée automatiquement">
            <a:extLst>
              <a:ext uri="{FF2B5EF4-FFF2-40B4-BE49-F238E27FC236}">
                <a16:creationId xmlns:a16="http://schemas.microsoft.com/office/drawing/2014/main" id="{23390949-E388-2234-7405-CF2B7DF61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068" y="1725153"/>
            <a:ext cx="3240743" cy="3074551"/>
          </a:xfrm>
          <a:prstGeom prst="rect">
            <a:avLst/>
          </a:prstGeom>
        </p:spPr>
      </p:pic>
      <p:sp>
        <p:nvSpPr>
          <p:cNvPr id="3" name="ZoneTexte 2">
            <a:extLst>
              <a:ext uri="{FF2B5EF4-FFF2-40B4-BE49-F238E27FC236}">
                <a16:creationId xmlns:a16="http://schemas.microsoft.com/office/drawing/2014/main" id="{FDDB6016-8F13-CC50-93A5-75B6CBEDF7F9}"/>
              </a:ext>
            </a:extLst>
          </p:cNvPr>
          <p:cNvSpPr txBox="1"/>
          <p:nvPr/>
        </p:nvSpPr>
        <p:spPr>
          <a:xfrm>
            <a:off x="630457" y="2362670"/>
            <a:ext cx="3494314" cy="3970318"/>
          </a:xfrm>
          <a:prstGeom prst="rect">
            <a:avLst/>
          </a:prstGeom>
          <a:noFill/>
        </p:spPr>
        <p:txBody>
          <a:bodyPr wrap="square" rtlCol="0">
            <a:spAutoFit/>
          </a:bodyPr>
          <a:lstStyle/>
          <a:p>
            <a:pPr marL="285750" indent="-285750">
              <a:buFont typeface="Arial" panose="020B0604020202020204" pitchFamily="34" charset="0"/>
              <a:buChar char="•"/>
            </a:pPr>
            <a:r>
              <a:rPr lang="fr-FR" dirty="0"/>
              <a:t>Des acteurs dominants : les influenceurs </a:t>
            </a:r>
          </a:p>
          <a:p>
            <a:pPr marL="285750" indent="-285750">
              <a:buFont typeface="Arial" panose="020B0604020202020204" pitchFamily="34" charset="0"/>
              <a:buChar char="•"/>
            </a:pPr>
            <a:r>
              <a:rPr lang="fr-FR" dirty="0"/>
              <a:t>Une plus grande place aux percées sporadiques sur </a:t>
            </a:r>
            <a:r>
              <a:rPr lang="fr-FR" dirty="0" err="1"/>
              <a:t>TikTok</a:t>
            </a:r>
            <a:r>
              <a:rPr lang="fr-FR" dirty="0"/>
              <a:t> ? </a:t>
            </a:r>
          </a:p>
          <a:p>
            <a:pPr marL="285750" indent="-285750">
              <a:buFont typeface="Arial" panose="020B0604020202020204" pitchFamily="34" charset="0"/>
              <a:buChar char="•"/>
            </a:pPr>
            <a:r>
              <a:rPr lang="fr-FR" dirty="0"/>
              <a:t>Des figures repérées très tôt au cœur d’un système économique </a:t>
            </a:r>
          </a:p>
          <a:p>
            <a:pPr marL="285750" indent="-285750">
              <a:buFont typeface="Arial" panose="020B0604020202020204" pitchFamily="34" charset="0"/>
              <a:buChar char="•"/>
            </a:pPr>
            <a:r>
              <a:rPr lang="fr-FR" dirty="0"/>
              <a:t>Souvent contactés dès 2000/3000 abonnés </a:t>
            </a:r>
          </a:p>
          <a:p>
            <a:pPr marL="285750" indent="-285750">
              <a:buFont typeface="Arial" panose="020B0604020202020204" pitchFamily="34" charset="0"/>
              <a:buChar char="•"/>
            </a:pPr>
            <a:r>
              <a:rPr lang="fr-FR" dirty="0"/>
              <a:t>Pas besoin d’être avant-gardiste pour « percer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717901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B64E-9A5D-99ED-E840-335E4434DA0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82418F-D422-BC64-3CF6-B828C1B3711F}"/>
              </a:ext>
            </a:extLst>
          </p:cNvPr>
          <p:cNvSpPr>
            <a:spLocks noGrp="1"/>
          </p:cNvSpPr>
          <p:nvPr>
            <p:ph type="title"/>
          </p:nvPr>
        </p:nvSpPr>
        <p:spPr/>
        <p:txBody>
          <a:bodyPr/>
          <a:lstStyle/>
          <a:p>
            <a:r>
              <a:rPr lang="fr-FR" dirty="0"/>
              <a:t>Des réseaux inattendus </a:t>
            </a:r>
          </a:p>
        </p:txBody>
      </p:sp>
      <p:pic>
        <p:nvPicPr>
          <p:cNvPr id="4" name="Image 3" descr="Une image contenant texte, capture d’écran, espace, astronomie&#10;&#10;Le contenu généré par l’IA peut être incorrect.">
            <a:extLst>
              <a:ext uri="{FF2B5EF4-FFF2-40B4-BE49-F238E27FC236}">
                <a16:creationId xmlns:a16="http://schemas.microsoft.com/office/drawing/2014/main" id="{0940F168-A2AB-F8E1-6D43-4DD97C19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316" y="516890"/>
            <a:ext cx="5177084" cy="2912110"/>
          </a:xfrm>
          <a:prstGeom prst="rect">
            <a:avLst/>
          </a:prstGeom>
        </p:spPr>
      </p:pic>
      <p:pic>
        <p:nvPicPr>
          <p:cNvPr id="5" name="Image 4">
            <a:extLst>
              <a:ext uri="{FF2B5EF4-FFF2-40B4-BE49-F238E27FC236}">
                <a16:creationId xmlns:a16="http://schemas.microsoft.com/office/drawing/2014/main" id="{D1787F3B-3D9F-1694-86F3-2110BFD94D50}"/>
              </a:ext>
            </a:extLst>
          </p:cNvPr>
          <p:cNvPicPr>
            <a:picLocks noChangeAspect="1"/>
          </p:cNvPicPr>
          <p:nvPr/>
        </p:nvPicPr>
        <p:blipFill>
          <a:blip r:embed="rId3"/>
          <a:stretch>
            <a:fillRect/>
          </a:stretch>
        </p:blipFill>
        <p:spPr>
          <a:xfrm>
            <a:off x="6393919" y="3941211"/>
            <a:ext cx="3004932" cy="2850625"/>
          </a:xfrm>
          <a:prstGeom prst="rect">
            <a:avLst/>
          </a:prstGeom>
        </p:spPr>
      </p:pic>
      <p:sp>
        <p:nvSpPr>
          <p:cNvPr id="6" name="ZoneTexte 5">
            <a:extLst>
              <a:ext uri="{FF2B5EF4-FFF2-40B4-BE49-F238E27FC236}">
                <a16:creationId xmlns:a16="http://schemas.microsoft.com/office/drawing/2014/main" id="{4BFE03EF-586A-6736-9910-CEF447BDF23D}"/>
              </a:ext>
            </a:extLst>
          </p:cNvPr>
          <p:cNvSpPr txBox="1"/>
          <p:nvPr/>
        </p:nvSpPr>
        <p:spPr>
          <a:xfrm>
            <a:off x="9247858" y="5591507"/>
            <a:ext cx="3093424" cy="1200329"/>
          </a:xfrm>
          <a:prstGeom prst="rect">
            <a:avLst/>
          </a:prstGeom>
          <a:noFill/>
        </p:spPr>
        <p:txBody>
          <a:bodyPr wrap="square">
            <a:spAutoFit/>
          </a:bodyPr>
          <a:lstStyle/>
          <a:p>
            <a:r>
              <a:rPr lang="fr-FR" cap="small" dirty="0">
                <a:effectLst/>
              </a:rPr>
              <a:t>LEVY J.</a:t>
            </a:r>
            <a:r>
              <a:rPr lang="fr-FR" dirty="0">
                <a:effectLst/>
              </a:rPr>
              <a:t>, 2019, </a:t>
            </a:r>
            <a:r>
              <a:rPr lang="fr-FR" i="1" dirty="0">
                <a:effectLst/>
              </a:rPr>
              <a:t>Émergence et diffusion de tendances dans des réseaux sociaux</a:t>
            </a:r>
            <a:r>
              <a:rPr lang="fr-FR" dirty="0">
                <a:effectLst/>
              </a:rPr>
              <a:t>, Mémoire, ENS/EHESS.</a:t>
            </a:r>
          </a:p>
        </p:txBody>
      </p:sp>
      <p:sp>
        <p:nvSpPr>
          <p:cNvPr id="7" name="ZoneTexte 6">
            <a:extLst>
              <a:ext uri="{FF2B5EF4-FFF2-40B4-BE49-F238E27FC236}">
                <a16:creationId xmlns:a16="http://schemas.microsoft.com/office/drawing/2014/main" id="{AD1CB016-3681-04E1-4561-32A74C08A5C9}"/>
              </a:ext>
            </a:extLst>
          </p:cNvPr>
          <p:cNvSpPr txBox="1"/>
          <p:nvPr/>
        </p:nvSpPr>
        <p:spPr>
          <a:xfrm>
            <a:off x="6814538" y="3347871"/>
            <a:ext cx="4866640" cy="646331"/>
          </a:xfrm>
          <a:prstGeom prst="rect">
            <a:avLst/>
          </a:prstGeom>
          <a:noFill/>
        </p:spPr>
        <p:txBody>
          <a:bodyPr wrap="square" rtlCol="0">
            <a:spAutoFit/>
          </a:bodyPr>
          <a:lstStyle/>
          <a:p>
            <a:r>
              <a:rPr lang="fr-FR" dirty="0">
                <a:hlinkClick r:id="rId4"/>
              </a:rPr>
              <a:t>https://x.com/Mehdi_Moussaid/status/1240939191275597824/photo/1</a:t>
            </a:r>
            <a:r>
              <a:rPr lang="fr-FR" dirty="0"/>
              <a:t> </a:t>
            </a:r>
          </a:p>
        </p:txBody>
      </p:sp>
    </p:spTree>
    <p:extLst>
      <p:ext uri="{BB962C8B-B14F-4D97-AF65-F5344CB8AC3E}">
        <p14:creationId xmlns:p14="http://schemas.microsoft.com/office/powerpoint/2010/main" val="111507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60EA3-965A-CD52-C16B-22E68A5F4C6F}"/>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D777CFFE-AE48-AE67-F8A3-141EF547421B}"/>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III Une révolution des goûts</a:t>
            </a:r>
          </a:p>
        </p:txBody>
      </p:sp>
    </p:spTree>
    <p:extLst>
      <p:ext uri="{BB962C8B-B14F-4D97-AF65-F5344CB8AC3E}">
        <p14:creationId xmlns:p14="http://schemas.microsoft.com/office/powerpoint/2010/main" val="174345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4E5B9-780B-DAFB-6C34-F617D228AD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9BD7B28-1DC0-C9ED-C292-052DF1731B7C}"/>
              </a:ext>
            </a:extLst>
          </p:cNvPr>
          <p:cNvSpPr>
            <a:spLocks noGrp="1"/>
          </p:cNvSpPr>
          <p:nvPr>
            <p:ph type="title"/>
          </p:nvPr>
        </p:nvSpPr>
        <p:spPr/>
        <p:txBody>
          <a:bodyPr/>
          <a:lstStyle/>
          <a:p>
            <a:r>
              <a:rPr lang="fr-FR" dirty="0"/>
              <a:t>La suggestion automatique </a:t>
            </a:r>
          </a:p>
        </p:txBody>
      </p:sp>
      <p:pic>
        <p:nvPicPr>
          <p:cNvPr id="4" name="Image 3" descr="Une image contenant texte, Police, logo, capture d’écran&#10;&#10;Le contenu généré par l’IA peut être incorrect.">
            <a:extLst>
              <a:ext uri="{FF2B5EF4-FFF2-40B4-BE49-F238E27FC236}">
                <a16:creationId xmlns:a16="http://schemas.microsoft.com/office/drawing/2014/main" id="{1640D1A8-CFD9-8D09-6AFC-E17C13404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4080" y="3559814"/>
            <a:ext cx="1828283" cy="2997185"/>
          </a:xfrm>
          <a:prstGeom prst="rect">
            <a:avLst/>
          </a:prstGeom>
        </p:spPr>
      </p:pic>
      <p:sp>
        <p:nvSpPr>
          <p:cNvPr id="6" name="ZoneTexte 5">
            <a:extLst>
              <a:ext uri="{FF2B5EF4-FFF2-40B4-BE49-F238E27FC236}">
                <a16:creationId xmlns:a16="http://schemas.microsoft.com/office/drawing/2014/main" id="{DCFE5243-DB90-FC83-5A95-17151DA7B23B}"/>
              </a:ext>
            </a:extLst>
          </p:cNvPr>
          <p:cNvSpPr txBox="1"/>
          <p:nvPr/>
        </p:nvSpPr>
        <p:spPr>
          <a:xfrm>
            <a:off x="5067798" y="4006840"/>
            <a:ext cx="4226560" cy="2246769"/>
          </a:xfrm>
          <a:prstGeom prst="rect">
            <a:avLst/>
          </a:prstGeom>
          <a:noFill/>
        </p:spPr>
        <p:txBody>
          <a:bodyPr wrap="square">
            <a:spAutoFit/>
          </a:bodyPr>
          <a:lstStyle/>
          <a:p>
            <a:r>
              <a:rPr lang="fr-FR" sz="1400" dirty="0"/>
              <a:t>« Sur le marché des singularités, face à la multiplicité des choix possibles, la recherche du bon produit peut se faire par un engagement actif pour satisfaire les conditions de choix raisonnable ou par la passivité consentante qui accompagne l’achat fait par un délégué. L’autonomie s’impose par la capacité à définir et à maintenir des goûts personnels, tandis que l’hétéronomie signale la disposition des acteurs à endosser les goûts portés par les dispositifs » (</a:t>
            </a:r>
            <a:r>
              <a:rPr lang="fr-FR" sz="1400" dirty="0" err="1"/>
              <a:t>Karpik</a:t>
            </a:r>
            <a:r>
              <a:rPr lang="fr-FR" sz="1400" dirty="0"/>
              <a:t>, 2007, p. 144)</a:t>
            </a:r>
          </a:p>
        </p:txBody>
      </p:sp>
      <p:pic>
        <p:nvPicPr>
          <p:cNvPr id="8" name="Image 7">
            <a:extLst>
              <a:ext uri="{FF2B5EF4-FFF2-40B4-BE49-F238E27FC236}">
                <a16:creationId xmlns:a16="http://schemas.microsoft.com/office/drawing/2014/main" id="{7990BE36-A22E-2330-4EF6-168B5728D86F}"/>
              </a:ext>
            </a:extLst>
          </p:cNvPr>
          <p:cNvPicPr>
            <a:picLocks noChangeAspect="1"/>
          </p:cNvPicPr>
          <p:nvPr/>
        </p:nvPicPr>
        <p:blipFill>
          <a:blip r:embed="rId3"/>
          <a:stretch>
            <a:fillRect/>
          </a:stretch>
        </p:blipFill>
        <p:spPr>
          <a:xfrm>
            <a:off x="7949144" y="767719"/>
            <a:ext cx="3669871" cy="2687449"/>
          </a:xfrm>
          <a:prstGeom prst="rect">
            <a:avLst/>
          </a:prstGeom>
        </p:spPr>
      </p:pic>
      <p:pic>
        <p:nvPicPr>
          <p:cNvPr id="10" name="Image 9">
            <a:extLst>
              <a:ext uri="{FF2B5EF4-FFF2-40B4-BE49-F238E27FC236}">
                <a16:creationId xmlns:a16="http://schemas.microsoft.com/office/drawing/2014/main" id="{EA8890C1-9AEC-B04B-21CB-95AC2E5AE088}"/>
              </a:ext>
            </a:extLst>
          </p:cNvPr>
          <p:cNvPicPr>
            <a:picLocks noChangeAspect="1"/>
          </p:cNvPicPr>
          <p:nvPr/>
        </p:nvPicPr>
        <p:blipFill>
          <a:blip r:embed="rId4"/>
          <a:stretch>
            <a:fillRect/>
          </a:stretch>
        </p:blipFill>
        <p:spPr>
          <a:xfrm>
            <a:off x="5110481" y="1477242"/>
            <a:ext cx="2685242" cy="2048655"/>
          </a:xfrm>
          <a:prstGeom prst="rect">
            <a:avLst/>
          </a:prstGeom>
        </p:spPr>
      </p:pic>
      <p:sp>
        <p:nvSpPr>
          <p:cNvPr id="12" name="ZoneTexte 11">
            <a:extLst>
              <a:ext uri="{FF2B5EF4-FFF2-40B4-BE49-F238E27FC236}">
                <a16:creationId xmlns:a16="http://schemas.microsoft.com/office/drawing/2014/main" id="{607544BB-1A9C-D89D-C333-52979D270337}"/>
              </a:ext>
            </a:extLst>
          </p:cNvPr>
          <p:cNvSpPr txBox="1"/>
          <p:nvPr/>
        </p:nvSpPr>
        <p:spPr>
          <a:xfrm>
            <a:off x="7081520" y="3399834"/>
            <a:ext cx="2336800" cy="369332"/>
          </a:xfrm>
          <a:prstGeom prst="rect">
            <a:avLst/>
          </a:prstGeom>
          <a:noFill/>
        </p:spPr>
        <p:txBody>
          <a:bodyPr wrap="square">
            <a:spAutoFit/>
          </a:bodyPr>
          <a:lstStyle/>
          <a:p>
            <a:r>
              <a:rPr lang="fr-FR" dirty="0" err="1"/>
              <a:t>Villermet</a:t>
            </a:r>
            <a:r>
              <a:rPr lang="fr-FR" dirty="0"/>
              <a:t> et al. (2021) </a:t>
            </a:r>
          </a:p>
        </p:txBody>
      </p:sp>
      <p:sp>
        <p:nvSpPr>
          <p:cNvPr id="3" name="ZoneTexte 2">
            <a:extLst>
              <a:ext uri="{FF2B5EF4-FFF2-40B4-BE49-F238E27FC236}">
                <a16:creationId xmlns:a16="http://schemas.microsoft.com/office/drawing/2014/main" id="{ACBA2728-85C0-F759-239E-70D87DECBB8D}"/>
              </a:ext>
            </a:extLst>
          </p:cNvPr>
          <p:cNvSpPr txBox="1"/>
          <p:nvPr/>
        </p:nvSpPr>
        <p:spPr>
          <a:xfrm>
            <a:off x="630456" y="2362670"/>
            <a:ext cx="4437342" cy="4247317"/>
          </a:xfrm>
          <a:prstGeom prst="rect">
            <a:avLst/>
          </a:prstGeom>
          <a:noFill/>
        </p:spPr>
        <p:txBody>
          <a:bodyPr wrap="square" rtlCol="0">
            <a:spAutoFit/>
          </a:bodyPr>
          <a:lstStyle/>
          <a:p>
            <a:pPr marL="285750" indent="-285750">
              <a:buFont typeface="Arial" panose="020B0604020202020204" pitchFamily="34" charset="0"/>
              <a:buChar char="•"/>
            </a:pPr>
            <a:r>
              <a:rPr lang="fr-FR" dirty="0"/>
              <a:t>Créé par des librairies vers 1990 </a:t>
            </a:r>
            <a:r>
              <a:rPr lang="fr-FR" dirty="0">
                <a:sym typeface="Wingdings" panose="05000000000000000000" pitchFamily="2" charset="2"/>
              </a:rPr>
              <a:t> Amazon maître du genre</a:t>
            </a:r>
            <a:endParaRPr lang="fr-FR" dirty="0"/>
          </a:p>
          <a:p>
            <a:pPr marL="285750" indent="-285750">
              <a:buFont typeface="Arial" panose="020B0604020202020204" pitchFamily="34" charset="0"/>
              <a:buChar char="•"/>
            </a:pPr>
            <a:r>
              <a:rPr lang="fr-FR" dirty="0"/>
              <a:t>Un vecteur massif du choix de contenus culturels : la suggestion automatique </a:t>
            </a:r>
          </a:p>
          <a:p>
            <a:pPr marL="285750" indent="-285750">
              <a:buFont typeface="Arial" panose="020B0604020202020204" pitchFamily="34" charset="0"/>
              <a:buChar char="•"/>
            </a:pPr>
            <a:r>
              <a:rPr lang="fr-FR" dirty="0"/>
              <a:t>Extrêmement dépendant des algorithmes des plateformes </a:t>
            </a:r>
          </a:p>
          <a:p>
            <a:pPr marL="285750" indent="-285750">
              <a:buFont typeface="Arial" panose="020B0604020202020204" pitchFamily="34" charset="0"/>
              <a:buChar char="•"/>
            </a:pPr>
            <a:r>
              <a:rPr lang="fr-FR" dirty="0"/>
              <a:t>Gros impensé : écoute active ou écoute passive ? </a:t>
            </a:r>
          </a:p>
          <a:p>
            <a:pPr marL="285750" indent="-285750">
              <a:buFont typeface="Arial" panose="020B0604020202020204" pitchFamily="34" charset="0"/>
              <a:buChar char="•"/>
            </a:pPr>
            <a:r>
              <a:rPr lang="en-US" dirty="0"/>
              <a:t>Seaver, Nick. « Captivating Algorithms: Recommender Systems as Traps ». Journal of Material Culture 24, 2019 : les </a:t>
            </a:r>
            <a:r>
              <a:rPr lang="en-US" dirty="0" err="1"/>
              <a:t>entreprises</a:t>
            </a:r>
            <a:r>
              <a:rPr lang="en-US" dirty="0"/>
              <a:t> </a:t>
            </a:r>
            <a:r>
              <a:rPr lang="en-US" dirty="0" err="1"/>
              <a:t>voient</a:t>
            </a:r>
            <a:r>
              <a:rPr lang="en-US" dirty="0"/>
              <a:t> la suggestion </a:t>
            </a:r>
            <a:r>
              <a:rPr lang="en-US" dirty="0" err="1"/>
              <a:t>comme</a:t>
            </a:r>
            <a:r>
              <a:rPr lang="en-US" dirty="0"/>
              <a:t> un “</a:t>
            </a:r>
            <a:r>
              <a:rPr lang="en-US" dirty="0" err="1"/>
              <a:t>hameçon</a:t>
            </a:r>
            <a:r>
              <a:rPr lang="en-US" dirty="0"/>
              <a:t>”</a:t>
            </a:r>
          </a:p>
          <a:p>
            <a:pPr marL="285750" indent="-285750">
              <a:buFont typeface="Arial" panose="020B0604020202020204" pitchFamily="34" charset="0"/>
              <a:buChar char="•"/>
            </a:pPr>
            <a:r>
              <a:rPr lang="fr-FR" noProof="0" dirty="0"/>
              <a:t>Principale métrique : rétention des utilisateurs </a:t>
            </a:r>
          </a:p>
        </p:txBody>
      </p:sp>
    </p:spTree>
    <p:extLst>
      <p:ext uri="{BB962C8B-B14F-4D97-AF65-F5344CB8AC3E}">
        <p14:creationId xmlns:p14="http://schemas.microsoft.com/office/powerpoint/2010/main" val="3241577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5D03-9449-7B1B-CE53-D3225A019B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56C3AA-9039-DA6B-8615-9522FEFCB3FB}"/>
              </a:ext>
            </a:extLst>
          </p:cNvPr>
          <p:cNvSpPr>
            <a:spLocks noGrp="1"/>
          </p:cNvSpPr>
          <p:nvPr>
            <p:ph type="title"/>
          </p:nvPr>
        </p:nvSpPr>
        <p:spPr/>
        <p:txBody>
          <a:bodyPr/>
          <a:lstStyle/>
          <a:p>
            <a:r>
              <a:rPr lang="fr-FR" dirty="0"/>
              <a:t>Plus de diversité culturelle ? </a:t>
            </a:r>
          </a:p>
        </p:txBody>
      </p:sp>
      <p:pic>
        <p:nvPicPr>
          <p:cNvPr id="4" name="Image 3">
            <a:extLst>
              <a:ext uri="{FF2B5EF4-FFF2-40B4-BE49-F238E27FC236}">
                <a16:creationId xmlns:a16="http://schemas.microsoft.com/office/drawing/2014/main" id="{63AC48C0-36E1-F26B-D6EF-A632980246D0}"/>
              </a:ext>
            </a:extLst>
          </p:cNvPr>
          <p:cNvPicPr>
            <a:picLocks noChangeAspect="1"/>
          </p:cNvPicPr>
          <p:nvPr/>
        </p:nvPicPr>
        <p:blipFill>
          <a:blip r:embed="rId2"/>
          <a:srcRect b="48598"/>
          <a:stretch/>
        </p:blipFill>
        <p:spPr>
          <a:xfrm>
            <a:off x="5255377" y="2053613"/>
            <a:ext cx="6936623" cy="1214113"/>
          </a:xfrm>
          <a:prstGeom prst="rect">
            <a:avLst/>
          </a:prstGeom>
        </p:spPr>
      </p:pic>
      <p:sp>
        <p:nvSpPr>
          <p:cNvPr id="6" name="ZoneTexte 5">
            <a:extLst>
              <a:ext uri="{FF2B5EF4-FFF2-40B4-BE49-F238E27FC236}">
                <a16:creationId xmlns:a16="http://schemas.microsoft.com/office/drawing/2014/main" id="{25B8FA28-1CCD-09F9-0586-683934BA86BC}"/>
              </a:ext>
            </a:extLst>
          </p:cNvPr>
          <p:cNvSpPr txBox="1"/>
          <p:nvPr/>
        </p:nvSpPr>
        <p:spPr>
          <a:xfrm>
            <a:off x="6441440" y="1530393"/>
            <a:ext cx="6096000" cy="307777"/>
          </a:xfrm>
          <a:prstGeom prst="rect">
            <a:avLst/>
          </a:prstGeom>
          <a:noFill/>
        </p:spPr>
        <p:txBody>
          <a:bodyPr wrap="square">
            <a:spAutoFit/>
          </a:bodyPr>
          <a:lstStyle/>
          <a:p>
            <a:r>
              <a:rPr lang="fr-FR" sz="1400" cap="small" dirty="0">
                <a:effectLst/>
              </a:rPr>
              <a:t>COAVOUX S.</a:t>
            </a:r>
            <a:r>
              <a:rPr lang="fr-FR" sz="1400" dirty="0">
                <a:effectLst/>
              </a:rPr>
              <a:t>, </a:t>
            </a:r>
            <a:r>
              <a:rPr lang="fr-FR" sz="1400" cap="small" dirty="0">
                <a:effectLst/>
              </a:rPr>
              <a:t>2022</a:t>
            </a:r>
            <a:endParaRPr lang="fr-FR" sz="1400" dirty="0"/>
          </a:p>
        </p:txBody>
      </p:sp>
      <p:pic>
        <p:nvPicPr>
          <p:cNvPr id="8" name="Image 7">
            <a:extLst>
              <a:ext uri="{FF2B5EF4-FFF2-40B4-BE49-F238E27FC236}">
                <a16:creationId xmlns:a16="http://schemas.microsoft.com/office/drawing/2014/main" id="{E100BC97-90C4-DBB4-19FF-CA579D5AD837}"/>
              </a:ext>
            </a:extLst>
          </p:cNvPr>
          <p:cNvPicPr>
            <a:picLocks noChangeAspect="1"/>
          </p:cNvPicPr>
          <p:nvPr/>
        </p:nvPicPr>
        <p:blipFill>
          <a:blip r:embed="rId3"/>
          <a:stretch>
            <a:fillRect/>
          </a:stretch>
        </p:blipFill>
        <p:spPr>
          <a:xfrm>
            <a:off x="6096000" y="3429000"/>
            <a:ext cx="5384800" cy="2766073"/>
          </a:xfrm>
          <a:prstGeom prst="rect">
            <a:avLst/>
          </a:prstGeom>
        </p:spPr>
      </p:pic>
      <p:sp>
        <p:nvSpPr>
          <p:cNvPr id="3" name="ZoneTexte 2">
            <a:extLst>
              <a:ext uri="{FF2B5EF4-FFF2-40B4-BE49-F238E27FC236}">
                <a16:creationId xmlns:a16="http://schemas.microsoft.com/office/drawing/2014/main" id="{0732576A-F8B1-1B91-D031-3C18BD631FE3}"/>
              </a:ext>
            </a:extLst>
          </p:cNvPr>
          <p:cNvSpPr txBox="1"/>
          <p:nvPr/>
        </p:nvSpPr>
        <p:spPr>
          <a:xfrm>
            <a:off x="630456" y="2362670"/>
            <a:ext cx="4437342" cy="3416320"/>
          </a:xfrm>
          <a:prstGeom prst="rect">
            <a:avLst/>
          </a:prstGeom>
          <a:noFill/>
        </p:spPr>
        <p:txBody>
          <a:bodyPr wrap="square" rtlCol="0">
            <a:spAutoFit/>
          </a:bodyPr>
          <a:lstStyle/>
          <a:p>
            <a:pPr marL="285750" indent="-285750">
              <a:buFont typeface="Arial" panose="020B0604020202020204" pitchFamily="34" charset="0"/>
              <a:buChar char="•"/>
            </a:pPr>
            <a:r>
              <a:rPr lang="fr-FR" dirty="0"/>
              <a:t>Les algorithmes de recommandation nous donnent un accès limité à la diversité culturelle </a:t>
            </a:r>
          </a:p>
          <a:p>
            <a:pPr marL="285750" indent="-285750">
              <a:buFont typeface="Arial" panose="020B0604020202020204" pitchFamily="34" charset="0"/>
              <a:buChar char="•"/>
            </a:pPr>
            <a:r>
              <a:rPr lang="fr-FR" noProof="0" dirty="0"/>
              <a:t>Mais nous aussi </a:t>
            </a:r>
            <a:r>
              <a:rPr lang="fr-FR" noProof="0" dirty="0" err="1"/>
              <a:t>nou</a:t>
            </a:r>
            <a:r>
              <a:rPr lang="fr-FR" dirty="0"/>
              <a:t>s n’y accédons pas spontanément</a:t>
            </a:r>
            <a:endParaRPr lang="fr-FR" noProof="0" dirty="0"/>
          </a:p>
          <a:p>
            <a:pPr marL="285750" indent="-285750">
              <a:buFont typeface="Arial" panose="020B0604020202020204" pitchFamily="34" charset="0"/>
              <a:buChar char="•"/>
            </a:pPr>
            <a:r>
              <a:rPr lang="fr-FR" dirty="0"/>
              <a:t>La suggestion automatique fait écouter des contenus plus divers que l’écoute autonome (</a:t>
            </a:r>
            <a:r>
              <a:rPr lang="fr-FR" dirty="0" err="1"/>
              <a:t>Coavoux</a:t>
            </a:r>
            <a:r>
              <a:rPr lang="fr-FR" dirty="0"/>
              <a:t>) </a:t>
            </a:r>
          </a:p>
          <a:p>
            <a:pPr marL="285750" indent="-285750">
              <a:buFont typeface="Arial" panose="020B0604020202020204" pitchFamily="34" charset="0"/>
              <a:buChar char="•"/>
            </a:pPr>
            <a:r>
              <a:rPr lang="fr-FR" noProof="0" dirty="0"/>
              <a:t>En re</a:t>
            </a:r>
            <a:r>
              <a:rPr lang="fr-FR" dirty="0" err="1"/>
              <a:t>vanche</a:t>
            </a:r>
            <a:r>
              <a:rPr lang="fr-FR" dirty="0"/>
              <a:t> le maintien de la séparation culture légitime/culture </a:t>
            </a:r>
            <a:r>
              <a:rPr lang="fr-FR" dirty="0" err="1"/>
              <a:t>illlégitime</a:t>
            </a:r>
            <a:r>
              <a:rPr lang="fr-FR" dirty="0"/>
              <a:t> reste tout aussi fort (ibid.) </a:t>
            </a:r>
            <a:endParaRPr lang="fr-FR" noProof="0" dirty="0"/>
          </a:p>
          <a:p>
            <a:pPr marL="285750" indent="-285750">
              <a:buFont typeface="Arial" panose="020B0604020202020204" pitchFamily="34" charset="0"/>
              <a:buChar char="•"/>
            </a:pPr>
            <a:endParaRPr lang="fr-FR" noProof="0" dirty="0"/>
          </a:p>
        </p:txBody>
      </p:sp>
    </p:spTree>
    <p:extLst>
      <p:ext uri="{BB962C8B-B14F-4D97-AF65-F5344CB8AC3E}">
        <p14:creationId xmlns:p14="http://schemas.microsoft.com/office/powerpoint/2010/main" val="2753601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8AF13-9C88-4DC5-4474-5663017F51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53381C3-3ABE-323E-72E9-E8BA9CD2588C}"/>
              </a:ext>
            </a:extLst>
          </p:cNvPr>
          <p:cNvSpPr>
            <a:spLocks noGrp="1"/>
          </p:cNvSpPr>
          <p:nvPr>
            <p:ph type="title"/>
          </p:nvPr>
        </p:nvSpPr>
        <p:spPr/>
        <p:txBody>
          <a:bodyPr/>
          <a:lstStyle/>
          <a:p>
            <a:r>
              <a:rPr lang="fr-FR" dirty="0"/>
              <a:t>En route vers la réjouissance culturelle ? </a:t>
            </a:r>
          </a:p>
        </p:txBody>
      </p:sp>
      <p:sp>
        <p:nvSpPr>
          <p:cNvPr id="4" name="ZoneTexte 3">
            <a:extLst>
              <a:ext uri="{FF2B5EF4-FFF2-40B4-BE49-F238E27FC236}">
                <a16:creationId xmlns:a16="http://schemas.microsoft.com/office/drawing/2014/main" id="{8B5EFC2E-97CA-67B9-D282-EF6BB0B3A152}"/>
              </a:ext>
            </a:extLst>
          </p:cNvPr>
          <p:cNvSpPr txBox="1"/>
          <p:nvPr/>
        </p:nvSpPr>
        <p:spPr>
          <a:xfrm>
            <a:off x="5760720" y="2174855"/>
            <a:ext cx="6096000" cy="923330"/>
          </a:xfrm>
          <a:prstGeom prst="rect">
            <a:avLst/>
          </a:prstGeom>
          <a:noFill/>
        </p:spPr>
        <p:txBody>
          <a:bodyPr wrap="square">
            <a:spAutoFit/>
          </a:bodyPr>
          <a:lstStyle/>
          <a:p>
            <a:r>
              <a:rPr lang="en-US" cap="small" dirty="0">
                <a:effectLst/>
              </a:rPr>
              <a:t>HARANAN N.</a:t>
            </a:r>
            <a:r>
              <a:rPr lang="en-US" dirty="0">
                <a:effectLst/>
              </a:rPr>
              <a:t>, 2018, « Hearing the Contradictions: Aesthetic Experience, Music and Digitization », </a:t>
            </a:r>
            <a:r>
              <a:rPr lang="en-US" i="1" dirty="0">
                <a:effectLst/>
              </a:rPr>
              <a:t>Cultural Sociology</a:t>
            </a:r>
            <a:r>
              <a:rPr lang="en-US" dirty="0">
                <a:effectLst/>
              </a:rPr>
              <a:t>, </a:t>
            </a:r>
            <a:r>
              <a:rPr lang="en-US" i="1" dirty="0">
                <a:effectLst/>
              </a:rPr>
              <a:t>3</a:t>
            </a:r>
            <a:r>
              <a:rPr lang="en-US" dirty="0">
                <a:effectLst/>
              </a:rPr>
              <a:t>, 12, p. 289‑302. </a:t>
            </a:r>
          </a:p>
        </p:txBody>
      </p:sp>
      <p:sp>
        <p:nvSpPr>
          <p:cNvPr id="6" name="ZoneTexte 5">
            <a:extLst>
              <a:ext uri="{FF2B5EF4-FFF2-40B4-BE49-F238E27FC236}">
                <a16:creationId xmlns:a16="http://schemas.microsoft.com/office/drawing/2014/main" id="{0AE0305F-06FA-8F27-C7DF-DEA3C131C135}"/>
              </a:ext>
            </a:extLst>
          </p:cNvPr>
          <p:cNvSpPr txBox="1"/>
          <p:nvPr/>
        </p:nvSpPr>
        <p:spPr>
          <a:xfrm>
            <a:off x="5760720" y="3159651"/>
            <a:ext cx="6096000" cy="1200329"/>
          </a:xfrm>
          <a:prstGeom prst="rect">
            <a:avLst/>
          </a:prstGeom>
          <a:noFill/>
        </p:spPr>
        <p:txBody>
          <a:bodyPr wrap="square">
            <a:spAutoFit/>
          </a:bodyPr>
          <a:lstStyle/>
          <a:p>
            <a:r>
              <a:rPr lang="fr-FR" dirty="0" err="1"/>
              <a:t>Karakayali</a:t>
            </a:r>
            <a:r>
              <a:rPr lang="fr-FR" dirty="0"/>
              <a:t>, </a:t>
            </a:r>
            <a:r>
              <a:rPr lang="fr-FR" dirty="0" err="1"/>
              <a:t>Nedim</a:t>
            </a:r>
            <a:r>
              <a:rPr lang="fr-FR" dirty="0"/>
              <a:t>, </a:t>
            </a:r>
            <a:r>
              <a:rPr lang="fr-FR" dirty="0" err="1"/>
              <a:t>Burc</a:t>
            </a:r>
            <a:r>
              <a:rPr lang="fr-FR" dirty="0"/>
              <a:t> </a:t>
            </a:r>
            <a:r>
              <a:rPr lang="fr-FR" dirty="0" err="1"/>
              <a:t>Kostem</a:t>
            </a:r>
            <a:r>
              <a:rPr lang="fr-FR" dirty="0"/>
              <a:t>, et </a:t>
            </a:r>
            <a:r>
              <a:rPr lang="fr-FR" dirty="0" err="1"/>
              <a:t>Idil</a:t>
            </a:r>
            <a:r>
              <a:rPr lang="fr-FR" dirty="0"/>
              <a:t> </a:t>
            </a:r>
            <a:r>
              <a:rPr lang="fr-FR" dirty="0" err="1"/>
              <a:t>Galip</a:t>
            </a:r>
            <a:r>
              <a:rPr lang="fr-FR" dirty="0"/>
              <a:t>. « </a:t>
            </a:r>
            <a:r>
              <a:rPr lang="fr-FR" dirty="0" err="1"/>
              <a:t>Recommendation</a:t>
            </a:r>
            <a:r>
              <a:rPr lang="fr-FR" dirty="0"/>
              <a:t> </a:t>
            </a:r>
            <a:r>
              <a:rPr lang="fr-FR" dirty="0" err="1"/>
              <a:t>systems</a:t>
            </a:r>
            <a:r>
              <a:rPr lang="fr-FR" dirty="0"/>
              <a:t> as technologies of the self.</a:t>
            </a:r>
          </a:p>
          <a:p>
            <a:r>
              <a:rPr lang="fr-FR" dirty="0" err="1"/>
              <a:t>Algorithmic</a:t>
            </a:r>
            <a:r>
              <a:rPr lang="fr-FR" dirty="0"/>
              <a:t> control and the formation of music taste ». Theory, Culture and Society 35, no 2 (2018): 3-24.</a:t>
            </a:r>
          </a:p>
        </p:txBody>
      </p:sp>
      <p:sp>
        <p:nvSpPr>
          <p:cNvPr id="8" name="ZoneTexte 7">
            <a:extLst>
              <a:ext uri="{FF2B5EF4-FFF2-40B4-BE49-F238E27FC236}">
                <a16:creationId xmlns:a16="http://schemas.microsoft.com/office/drawing/2014/main" id="{7374D480-EA5C-F6AC-D033-D8455E16F08A}"/>
              </a:ext>
            </a:extLst>
          </p:cNvPr>
          <p:cNvSpPr txBox="1"/>
          <p:nvPr/>
        </p:nvSpPr>
        <p:spPr>
          <a:xfrm>
            <a:off x="5760720" y="4505236"/>
            <a:ext cx="6096000" cy="1200329"/>
          </a:xfrm>
          <a:prstGeom prst="rect">
            <a:avLst/>
          </a:prstGeom>
          <a:noFill/>
        </p:spPr>
        <p:txBody>
          <a:bodyPr wrap="square">
            <a:spAutoFit/>
          </a:bodyPr>
          <a:lstStyle/>
          <a:p>
            <a:r>
              <a:rPr lang="fr-FR" dirty="0"/>
              <a:t>Webster, Jack. « Taste in the platform </a:t>
            </a:r>
            <a:r>
              <a:rPr lang="fr-FR" dirty="0" err="1"/>
              <a:t>age</a:t>
            </a:r>
            <a:r>
              <a:rPr lang="fr-FR" dirty="0"/>
              <a:t>:</a:t>
            </a:r>
          </a:p>
          <a:p>
            <a:r>
              <a:rPr lang="fr-FR" dirty="0"/>
              <a:t>music streaming services and new </a:t>
            </a:r>
            <a:r>
              <a:rPr lang="fr-FR" dirty="0" err="1"/>
              <a:t>forms</a:t>
            </a:r>
            <a:r>
              <a:rPr lang="fr-FR" dirty="0"/>
              <a:t> of</a:t>
            </a:r>
          </a:p>
          <a:p>
            <a:r>
              <a:rPr lang="fr-FR" dirty="0"/>
              <a:t>class distinction ». Information,</a:t>
            </a:r>
          </a:p>
          <a:p>
            <a:r>
              <a:rPr lang="fr-FR" dirty="0"/>
              <a:t>Communication &amp; Society 23, 2020</a:t>
            </a:r>
          </a:p>
        </p:txBody>
      </p:sp>
    </p:spTree>
    <p:extLst>
      <p:ext uri="{BB962C8B-B14F-4D97-AF65-F5344CB8AC3E}">
        <p14:creationId xmlns:p14="http://schemas.microsoft.com/office/powerpoint/2010/main" val="268313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AB0E-482C-56ED-3D66-8D51E16ADA44}"/>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C1FF30BF-8C1E-3C22-A707-604C1AAA0F27}"/>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IV Enjeux de production</a:t>
            </a:r>
          </a:p>
        </p:txBody>
      </p:sp>
    </p:spTree>
    <p:extLst>
      <p:ext uri="{BB962C8B-B14F-4D97-AF65-F5344CB8AC3E}">
        <p14:creationId xmlns:p14="http://schemas.microsoft.com/office/powerpoint/2010/main" val="340081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83B4B-5443-3A1A-7498-09F613FD625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5772A0-8C6D-29A3-D7EA-1B88D8D2B383}"/>
              </a:ext>
            </a:extLst>
          </p:cNvPr>
          <p:cNvSpPr>
            <a:spLocks noGrp="1"/>
          </p:cNvSpPr>
          <p:nvPr>
            <p:ph type="title"/>
          </p:nvPr>
        </p:nvSpPr>
        <p:spPr>
          <a:xfrm>
            <a:off x="967071" y="872366"/>
            <a:ext cx="8371251" cy="446548"/>
          </a:xfrm>
        </p:spPr>
        <p:txBody>
          <a:bodyPr/>
          <a:lstStyle/>
          <a:p>
            <a:r>
              <a:rPr lang="fr-FR" dirty="0">
                <a:solidFill>
                  <a:schemeClr val="tx1"/>
                </a:solidFill>
              </a:rPr>
              <a:t>Ordre des </a:t>
            </a:r>
            <a:r>
              <a:rPr lang="fr-FR" dirty="0" err="1">
                <a:solidFill>
                  <a:schemeClr val="tx1"/>
                </a:solidFill>
              </a:rPr>
              <a:t>TDs</a:t>
            </a:r>
            <a:endParaRPr lang="fr-FR" dirty="0">
              <a:solidFill>
                <a:schemeClr val="tx1"/>
              </a:solidFill>
            </a:endParaRPr>
          </a:p>
        </p:txBody>
      </p:sp>
      <p:grpSp>
        <p:nvGrpSpPr>
          <p:cNvPr id="3" name="Groupe 2">
            <a:extLst>
              <a:ext uri="{FF2B5EF4-FFF2-40B4-BE49-F238E27FC236}">
                <a16:creationId xmlns:a16="http://schemas.microsoft.com/office/drawing/2014/main" id="{52A0B664-8445-9D39-C638-2669B0BBBD11}"/>
              </a:ext>
            </a:extLst>
          </p:cNvPr>
          <p:cNvGrpSpPr/>
          <p:nvPr/>
        </p:nvGrpSpPr>
        <p:grpSpPr>
          <a:xfrm>
            <a:off x="1725763" y="2185232"/>
            <a:ext cx="6765094" cy="3234131"/>
            <a:chOff x="527300" y="1657213"/>
            <a:chExt cx="3657729" cy="2225638"/>
          </a:xfrm>
        </p:grpSpPr>
        <p:sp>
          <p:nvSpPr>
            <p:cNvPr id="4" name="object 4">
              <a:extLst>
                <a:ext uri="{FF2B5EF4-FFF2-40B4-BE49-F238E27FC236}">
                  <a16:creationId xmlns:a16="http://schemas.microsoft.com/office/drawing/2014/main" id="{9EE9AED0-855D-E406-232D-5921516E69BD}"/>
                </a:ext>
              </a:extLst>
            </p:cNvPr>
            <p:cNvSpPr txBox="1"/>
            <p:nvPr/>
          </p:nvSpPr>
          <p:spPr>
            <a:xfrm>
              <a:off x="527300" y="1657213"/>
              <a:ext cx="3657729" cy="186912"/>
            </a:xfrm>
            <a:prstGeom prst="rect">
              <a:avLst/>
            </a:prstGeom>
          </p:spPr>
          <p:txBody>
            <a:bodyPr vert="horz" wrap="square" lIns="0" tIns="75432" rIns="0" bIns="0" rtlCol="0">
              <a:spAutoFit/>
            </a:bodyPr>
            <a:lstStyle/>
            <a:p>
              <a:pPr marL="11516">
                <a:spcBef>
                  <a:spcPts val="594"/>
                </a:spcBef>
              </a:pPr>
              <a:r>
                <a:rPr lang="fr-FR" sz="1270" spc="-136" dirty="0">
                  <a:solidFill>
                    <a:srgbClr val="C82254"/>
                  </a:solidFill>
                  <a:latin typeface="Arial Black"/>
                  <a:cs typeface="Arial Black"/>
                </a:rPr>
                <a:t>1.</a:t>
              </a:r>
              <a:r>
                <a:rPr lang="fr-FR" sz="1270" spc="-23" dirty="0">
                  <a:solidFill>
                    <a:srgbClr val="C82254"/>
                  </a:solidFill>
                  <a:latin typeface="Arial Black"/>
                  <a:cs typeface="Arial Black"/>
                </a:rPr>
                <a:t>  UN RETOUR SUR LES METHODES POUR LA SOCIOLOGIE DU NUMERIQUE</a:t>
              </a:r>
              <a:endParaRPr lang="fr-FR" sz="1270" dirty="0">
                <a:latin typeface="Arial Black"/>
                <a:cs typeface="Arial Black"/>
              </a:endParaRPr>
            </a:p>
          </p:txBody>
        </p:sp>
        <p:sp>
          <p:nvSpPr>
            <p:cNvPr id="5" name="object 6">
              <a:extLst>
                <a:ext uri="{FF2B5EF4-FFF2-40B4-BE49-F238E27FC236}">
                  <a16:creationId xmlns:a16="http://schemas.microsoft.com/office/drawing/2014/main" id="{D06F8219-FC4C-7AD0-66DC-22628159AB28}"/>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sz="1270" spc="-45" dirty="0">
                  <a:solidFill>
                    <a:srgbClr val="C82254"/>
                  </a:solidFill>
                  <a:latin typeface="Arial Black"/>
                  <a:cs typeface="Arial Black"/>
                </a:rPr>
                <a:t>2.</a:t>
              </a:r>
              <a:r>
                <a:rPr lang="fr-FR" sz="1270" spc="-45" dirty="0">
                  <a:solidFill>
                    <a:srgbClr val="C82254"/>
                  </a:solidFill>
                  <a:latin typeface="Arial Black"/>
                  <a:cs typeface="Arial Black"/>
                </a:rPr>
                <a:t> MANIPULATIONS DE DONNEES (ENQUÊTE MARSOUIN)</a:t>
              </a:r>
              <a:endParaRPr sz="1270" dirty="0">
                <a:latin typeface="Arial Black"/>
                <a:cs typeface="Arial Black"/>
              </a:endParaRPr>
            </a:p>
          </p:txBody>
        </p:sp>
        <p:sp>
          <p:nvSpPr>
            <p:cNvPr id="6" name="object 8">
              <a:extLst>
                <a:ext uri="{FF2B5EF4-FFF2-40B4-BE49-F238E27FC236}">
                  <a16:creationId xmlns:a16="http://schemas.microsoft.com/office/drawing/2014/main" id="{07054B13-4F2C-0FFA-89B6-94DFA36E2CA2}"/>
                </a:ext>
              </a:extLst>
            </p:cNvPr>
            <p:cNvSpPr txBox="1"/>
            <p:nvPr/>
          </p:nvSpPr>
          <p:spPr>
            <a:xfrm>
              <a:off x="527300" y="2239706"/>
              <a:ext cx="3086821" cy="186912"/>
            </a:xfrm>
            <a:prstGeom prst="rect">
              <a:avLst/>
            </a:prstGeom>
          </p:spPr>
          <p:txBody>
            <a:bodyPr vert="horz" wrap="square" lIns="0" tIns="75432" rIns="0" bIns="0" rtlCol="0">
              <a:spAutoFit/>
            </a:bodyPr>
            <a:lstStyle/>
            <a:p>
              <a:pPr marL="11516">
                <a:spcBef>
                  <a:spcPts val="594"/>
                </a:spcBef>
              </a:pPr>
              <a:r>
                <a:rPr sz="1270" spc="-18" dirty="0">
                  <a:solidFill>
                    <a:srgbClr val="C82254"/>
                  </a:solidFill>
                  <a:latin typeface="Arial Black"/>
                  <a:cs typeface="Arial Black"/>
                </a:rPr>
                <a:t>3.</a:t>
              </a:r>
              <a:r>
                <a:rPr sz="1270" spc="-23" dirty="0">
                  <a:solidFill>
                    <a:srgbClr val="C82254"/>
                  </a:solidFill>
                  <a:latin typeface="Arial Black"/>
                  <a:cs typeface="Arial Black"/>
                </a:rPr>
                <a:t> </a:t>
              </a:r>
              <a:r>
                <a:rPr lang="fr-FR" sz="1270" spc="-23" dirty="0">
                  <a:solidFill>
                    <a:srgbClr val="C82254"/>
                  </a:solidFill>
                  <a:latin typeface="Arial Black"/>
                  <a:cs typeface="Arial Black"/>
                </a:rPr>
                <a:t>MANIPULATIONS DE DONNEES (BAROMETRE DU NUMERIQUE)</a:t>
              </a:r>
              <a:endParaRPr sz="1270" dirty="0">
                <a:latin typeface="Arial Black"/>
                <a:cs typeface="Arial Black"/>
              </a:endParaRPr>
            </a:p>
          </p:txBody>
        </p:sp>
        <p:sp>
          <p:nvSpPr>
            <p:cNvPr id="7" name="object 10">
              <a:extLst>
                <a:ext uri="{FF2B5EF4-FFF2-40B4-BE49-F238E27FC236}">
                  <a16:creationId xmlns:a16="http://schemas.microsoft.com/office/drawing/2014/main" id="{AEF890EC-1F09-572A-9B21-55EBFC002969}"/>
                </a:ext>
              </a:extLst>
            </p:cNvPr>
            <p:cNvSpPr txBox="1"/>
            <p:nvPr/>
          </p:nvSpPr>
          <p:spPr>
            <a:xfrm>
              <a:off x="527300" y="2530952"/>
              <a:ext cx="3657729"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4.</a:t>
              </a:r>
              <a:r>
                <a:rPr lang="fr-FR" sz="1270" spc="-73" dirty="0">
                  <a:solidFill>
                    <a:srgbClr val="C82254"/>
                  </a:solidFill>
                  <a:latin typeface="Arial Black"/>
                  <a:cs typeface="Arial Black"/>
                </a:rPr>
                <a:t> INTERVENTION ANTOINE CHAUVOT (SOCIOLOGIE DES CYBERCOMBATTANTS)</a:t>
              </a:r>
            </a:p>
          </p:txBody>
        </p:sp>
        <p:sp>
          <p:nvSpPr>
            <p:cNvPr id="8" name="object 12">
              <a:extLst>
                <a:ext uri="{FF2B5EF4-FFF2-40B4-BE49-F238E27FC236}">
                  <a16:creationId xmlns:a16="http://schemas.microsoft.com/office/drawing/2014/main" id="{E4F0E059-2F9B-5E09-4A0C-206202CF7EB5}"/>
                </a:ext>
              </a:extLst>
            </p:cNvPr>
            <p:cNvSpPr txBox="1"/>
            <p:nvPr/>
          </p:nvSpPr>
          <p:spPr>
            <a:xfrm>
              <a:off x="527300" y="2822199"/>
              <a:ext cx="2746376"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5. </a:t>
              </a:r>
              <a:r>
                <a:rPr lang="fr-FR" sz="1270" dirty="0">
                  <a:solidFill>
                    <a:srgbClr val="C82254"/>
                  </a:solidFill>
                  <a:latin typeface="Arial Black"/>
                  <a:cs typeface="Arial Black"/>
                </a:rPr>
                <a:t>GRANDES ETUDES (INTERNET FAMILLES MODESTES)</a:t>
              </a:r>
              <a:endParaRPr sz="1270" dirty="0">
                <a:latin typeface="Arial Black"/>
                <a:cs typeface="Arial Black"/>
              </a:endParaRPr>
            </a:p>
          </p:txBody>
        </p:sp>
        <p:sp>
          <p:nvSpPr>
            <p:cNvPr id="9" name="object 14">
              <a:extLst>
                <a:ext uri="{FF2B5EF4-FFF2-40B4-BE49-F238E27FC236}">
                  <a16:creationId xmlns:a16="http://schemas.microsoft.com/office/drawing/2014/main" id="{5D2A072F-A53B-B140-08C4-C1F77EFFFE4D}"/>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6.</a:t>
              </a:r>
              <a:r>
                <a:rPr sz="1270" spc="-14" dirty="0">
                  <a:solidFill>
                    <a:srgbClr val="C82254"/>
                  </a:solidFill>
                  <a:latin typeface="Arial Black"/>
                  <a:cs typeface="Arial Black"/>
                </a:rPr>
                <a:t> </a:t>
              </a:r>
              <a:r>
                <a:rPr lang="fr-FR" sz="1270" spc="-14" dirty="0">
                  <a:solidFill>
                    <a:srgbClr val="C82254"/>
                  </a:solidFill>
                  <a:latin typeface="Arial Black"/>
                  <a:cs typeface="Arial Black"/>
                </a:rPr>
                <a:t>GRANDES ETUDES (EN ATTENDANT LES ROBOTS)</a:t>
              </a:r>
              <a:endParaRPr sz="1270" dirty="0">
                <a:latin typeface="Arial Black"/>
                <a:cs typeface="Arial Black"/>
              </a:endParaRPr>
            </a:p>
          </p:txBody>
        </p:sp>
        <p:sp>
          <p:nvSpPr>
            <p:cNvPr id="10" name="object 16">
              <a:extLst>
                <a:ext uri="{FF2B5EF4-FFF2-40B4-BE49-F238E27FC236}">
                  <a16:creationId xmlns:a16="http://schemas.microsoft.com/office/drawing/2014/main" id="{193F5B43-AA00-9612-FD1B-70151811AE91}"/>
                </a:ext>
              </a:extLst>
            </p:cNvPr>
            <p:cNvSpPr txBox="1"/>
            <p:nvPr/>
          </p:nvSpPr>
          <p:spPr>
            <a:xfrm>
              <a:off x="527300" y="3404692"/>
              <a:ext cx="2746376" cy="186912"/>
            </a:xfrm>
            <a:prstGeom prst="rect">
              <a:avLst/>
            </a:prstGeom>
          </p:spPr>
          <p:txBody>
            <a:bodyPr vert="horz" wrap="square" lIns="0" tIns="75432" rIns="0" bIns="0" rtlCol="0">
              <a:spAutoFit/>
            </a:bodyPr>
            <a:lstStyle/>
            <a:p>
              <a:pPr marL="11516">
                <a:spcBef>
                  <a:spcPts val="594"/>
                </a:spcBef>
              </a:pPr>
              <a:r>
                <a:rPr sz="1270" spc="-63" dirty="0">
                  <a:solidFill>
                    <a:srgbClr val="C82254"/>
                  </a:solidFill>
                  <a:latin typeface="Arial Black"/>
                  <a:cs typeface="Arial Black"/>
                </a:rPr>
                <a:t>7.</a:t>
              </a:r>
              <a:r>
                <a:rPr sz="1270" spc="9" dirty="0">
                  <a:solidFill>
                    <a:srgbClr val="C82254"/>
                  </a:solidFill>
                  <a:latin typeface="Arial Black"/>
                  <a:cs typeface="Arial Black"/>
                </a:rPr>
                <a:t> </a:t>
              </a:r>
              <a:r>
                <a:rPr lang="fr-FR" sz="1270" spc="-100" dirty="0">
                  <a:solidFill>
                    <a:srgbClr val="C82254"/>
                  </a:solidFill>
                  <a:latin typeface="Arial Black"/>
                  <a:cs typeface="Arial Black"/>
                </a:rPr>
                <a:t>GRANDES ETUDES (LES NOUVELLES LOIS DE L’AMOUR)</a:t>
              </a:r>
              <a:endParaRPr sz="1270" dirty="0">
                <a:latin typeface="Arial Black"/>
                <a:cs typeface="Arial Black"/>
              </a:endParaRPr>
            </a:p>
          </p:txBody>
        </p:sp>
        <p:sp>
          <p:nvSpPr>
            <p:cNvPr id="11" name="object 16">
              <a:extLst>
                <a:ext uri="{FF2B5EF4-FFF2-40B4-BE49-F238E27FC236}">
                  <a16:creationId xmlns:a16="http://schemas.microsoft.com/office/drawing/2014/main" id="{589D4C6B-5E58-DABF-9160-8074AA4D5722}"/>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endParaRPr sz="1270" dirty="0">
                <a:latin typeface="Arial Black"/>
                <a:cs typeface="Arial Black"/>
              </a:endParaRPr>
            </a:p>
          </p:txBody>
        </p:sp>
      </p:grpSp>
      <p:grpSp>
        <p:nvGrpSpPr>
          <p:cNvPr id="12" name="Groupe 11">
            <a:extLst>
              <a:ext uri="{FF2B5EF4-FFF2-40B4-BE49-F238E27FC236}">
                <a16:creationId xmlns:a16="http://schemas.microsoft.com/office/drawing/2014/main" id="{6743A006-227D-E7ED-7130-A152E0BC630D}"/>
              </a:ext>
            </a:extLst>
          </p:cNvPr>
          <p:cNvGrpSpPr/>
          <p:nvPr/>
        </p:nvGrpSpPr>
        <p:grpSpPr>
          <a:xfrm>
            <a:off x="8665029" y="2214139"/>
            <a:ext cx="2797628" cy="3234131"/>
            <a:chOff x="527300" y="1657213"/>
            <a:chExt cx="3371600" cy="2225638"/>
          </a:xfrm>
        </p:grpSpPr>
        <p:sp>
          <p:nvSpPr>
            <p:cNvPr id="13" name="object 4">
              <a:extLst>
                <a:ext uri="{FF2B5EF4-FFF2-40B4-BE49-F238E27FC236}">
                  <a16:creationId xmlns:a16="http://schemas.microsoft.com/office/drawing/2014/main" id="{47C792A3-E8D6-1FEB-B08E-C12E36A481B7}"/>
                </a:ext>
              </a:extLst>
            </p:cNvPr>
            <p:cNvSpPr txBox="1"/>
            <p:nvPr/>
          </p:nvSpPr>
          <p:spPr>
            <a:xfrm>
              <a:off x="527300" y="1657213"/>
              <a:ext cx="121656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29/04/2025</a:t>
              </a:r>
              <a:endParaRPr lang="fr-FR" sz="1270" dirty="0">
                <a:latin typeface="Arial Black"/>
                <a:cs typeface="Arial Black"/>
              </a:endParaRPr>
            </a:p>
          </p:txBody>
        </p:sp>
        <p:sp>
          <p:nvSpPr>
            <p:cNvPr id="14" name="object 6">
              <a:extLst>
                <a:ext uri="{FF2B5EF4-FFF2-40B4-BE49-F238E27FC236}">
                  <a16:creationId xmlns:a16="http://schemas.microsoft.com/office/drawing/2014/main" id="{DFB52F29-DCB9-4698-BFC7-7B3A65360534}"/>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13/05/2025</a:t>
              </a:r>
              <a:endParaRPr sz="1270" dirty="0">
                <a:latin typeface="Arial Black"/>
                <a:cs typeface="Arial Black"/>
              </a:endParaRPr>
            </a:p>
          </p:txBody>
        </p:sp>
        <p:sp>
          <p:nvSpPr>
            <p:cNvPr id="15" name="object 8">
              <a:extLst>
                <a:ext uri="{FF2B5EF4-FFF2-40B4-BE49-F238E27FC236}">
                  <a16:creationId xmlns:a16="http://schemas.microsoft.com/office/drawing/2014/main" id="{DE891171-38A2-D8DF-DD84-F47EE5825A5B}"/>
                </a:ext>
              </a:extLst>
            </p:cNvPr>
            <p:cNvSpPr txBox="1"/>
            <p:nvPr/>
          </p:nvSpPr>
          <p:spPr>
            <a:xfrm>
              <a:off x="527300" y="2239706"/>
              <a:ext cx="1969769"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20/05/2025</a:t>
              </a:r>
              <a:endParaRPr sz="1270" dirty="0">
                <a:latin typeface="Arial Black"/>
                <a:cs typeface="Arial Black"/>
              </a:endParaRPr>
            </a:p>
          </p:txBody>
        </p:sp>
        <p:sp>
          <p:nvSpPr>
            <p:cNvPr id="16" name="object 10">
              <a:extLst>
                <a:ext uri="{FF2B5EF4-FFF2-40B4-BE49-F238E27FC236}">
                  <a16:creationId xmlns:a16="http://schemas.microsoft.com/office/drawing/2014/main" id="{155C1FFB-59F9-15FF-770F-8B29338F662B}"/>
                </a:ext>
              </a:extLst>
            </p:cNvPr>
            <p:cNvSpPr txBox="1"/>
            <p:nvPr/>
          </p:nvSpPr>
          <p:spPr>
            <a:xfrm>
              <a:off x="527300" y="2530952"/>
              <a:ext cx="2075181"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27/05/2025</a:t>
              </a:r>
              <a:endParaRPr sz="1270" dirty="0">
                <a:latin typeface="Arial Black"/>
                <a:cs typeface="Arial Black"/>
              </a:endParaRPr>
            </a:p>
          </p:txBody>
        </p:sp>
        <p:sp>
          <p:nvSpPr>
            <p:cNvPr id="17" name="object 12">
              <a:extLst>
                <a:ext uri="{FF2B5EF4-FFF2-40B4-BE49-F238E27FC236}">
                  <a16:creationId xmlns:a16="http://schemas.microsoft.com/office/drawing/2014/main" id="{CCCD3566-F385-CE7C-02FC-EADD8A41E1E7}"/>
                </a:ext>
              </a:extLst>
            </p:cNvPr>
            <p:cNvSpPr txBox="1"/>
            <p:nvPr/>
          </p:nvSpPr>
          <p:spPr>
            <a:xfrm>
              <a:off x="527300" y="2822199"/>
              <a:ext cx="185483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03/06/2025</a:t>
              </a:r>
              <a:endParaRPr sz="1270" dirty="0">
                <a:latin typeface="Arial Black"/>
                <a:cs typeface="Arial Black"/>
              </a:endParaRPr>
            </a:p>
          </p:txBody>
        </p:sp>
        <p:sp>
          <p:nvSpPr>
            <p:cNvPr id="18" name="object 14">
              <a:extLst>
                <a:ext uri="{FF2B5EF4-FFF2-40B4-BE49-F238E27FC236}">
                  <a16:creationId xmlns:a16="http://schemas.microsoft.com/office/drawing/2014/main" id="{CFD27BBD-4BF0-3B72-6B99-3126567F2239}"/>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10/06/2025</a:t>
              </a:r>
              <a:endParaRPr sz="1270" dirty="0">
                <a:latin typeface="Arial Black"/>
                <a:cs typeface="Arial Black"/>
              </a:endParaRPr>
            </a:p>
          </p:txBody>
        </p:sp>
        <p:sp>
          <p:nvSpPr>
            <p:cNvPr id="19" name="object 16">
              <a:extLst>
                <a:ext uri="{FF2B5EF4-FFF2-40B4-BE49-F238E27FC236}">
                  <a16:creationId xmlns:a16="http://schemas.microsoft.com/office/drawing/2014/main" id="{A762E393-9650-E6BD-2C8F-3B11649EE005}"/>
                </a:ext>
              </a:extLst>
            </p:cNvPr>
            <p:cNvSpPr txBox="1"/>
            <p:nvPr/>
          </p:nvSpPr>
          <p:spPr>
            <a:xfrm>
              <a:off x="527300" y="3404692"/>
              <a:ext cx="203136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17/06/2025</a:t>
              </a:r>
              <a:endParaRPr sz="1270" dirty="0">
                <a:latin typeface="Arial Black"/>
                <a:cs typeface="Arial Black"/>
              </a:endParaRPr>
            </a:p>
          </p:txBody>
        </p:sp>
        <p:sp>
          <p:nvSpPr>
            <p:cNvPr id="20" name="object 16">
              <a:extLst>
                <a:ext uri="{FF2B5EF4-FFF2-40B4-BE49-F238E27FC236}">
                  <a16:creationId xmlns:a16="http://schemas.microsoft.com/office/drawing/2014/main" id="{13E2C773-CE27-6A2C-CDD2-533BB7EA04B8}"/>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endParaRPr sz="1270" dirty="0">
                <a:latin typeface="Arial Black"/>
                <a:cs typeface="Arial Black"/>
              </a:endParaRPr>
            </a:p>
          </p:txBody>
        </p:sp>
      </p:grpSp>
      <p:sp>
        <p:nvSpPr>
          <p:cNvPr id="21" name="Espace réservé de la date 20">
            <a:extLst>
              <a:ext uri="{FF2B5EF4-FFF2-40B4-BE49-F238E27FC236}">
                <a16:creationId xmlns:a16="http://schemas.microsoft.com/office/drawing/2014/main" id="{2CBB4842-BBD8-B5B6-BF71-D7E7314F21DD}"/>
              </a:ext>
            </a:extLst>
          </p:cNvPr>
          <p:cNvSpPr>
            <a:spLocks noGrp="1"/>
          </p:cNvSpPr>
          <p:nvPr>
            <p:ph type="dt" sz="half" idx="6"/>
          </p:nvPr>
        </p:nvSpPr>
        <p:spPr/>
        <p:txBody>
          <a:bodyPr/>
          <a:lstStyle/>
          <a:p>
            <a:r>
              <a:rPr lang="fr-FR"/>
              <a:t>29/05/2025</a:t>
            </a:r>
            <a:endParaRPr lang="en-US" dirty="0"/>
          </a:p>
        </p:txBody>
      </p:sp>
      <p:sp>
        <p:nvSpPr>
          <p:cNvPr id="23" name="Espace réservé du numéro de diapositive 22">
            <a:extLst>
              <a:ext uri="{FF2B5EF4-FFF2-40B4-BE49-F238E27FC236}">
                <a16:creationId xmlns:a16="http://schemas.microsoft.com/office/drawing/2014/main" id="{DB2D7711-26F7-A25A-3C75-AF1288E06354}"/>
              </a:ext>
            </a:extLst>
          </p:cNvPr>
          <p:cNvSpPr>
            <a:spLocks noGrp="1"/>
          </p:cNvSpPr>
          <p:nvPr>
            <p:ph type="sldNum" sz="quarter" idx="7"/>
          </p:nvPr>
        </p:nvSpPr>
        <p:spPr/>
        <p:txBody>
          <a:bodyPr/>
          <a:lstStyle/>
          <a:p>
            <a:fld id="{B6F15528-21DE-4FAA-801E-634DDDAF4B2B}" type="slidenum">
              <a:rPr lang="fr-FR" smtClean="0"/>
              <a:pPr/>
              <a:t>4</a:t>
            </a:fld>
            <a:endParaRPr lang="fr-FR" dirty="0"/>
          </a:p>
        </p:txBody>
      </p:sp>
      <p:sp>
        <p:nvSpPr>
          <p:cNvPr id="22" name="Rectangle 21">
            <a:extLst>
              <a:ext uri="{FF2B5EF4-FFF2-40B4-BE49-F238E27FC236}">
                <a16:creationId xmlns:a16="http://schemas.microsoft.com/office/drawing/2014/main" id="{4A8A13CA-1BF9-8B20-B01B-ECA61E87CD06}"/>
              </a:ext>
            </a:extLst>
          </p:cNvPr>
          <p:cNvSpPr/>
          <p:nvPr/>
        </p:nvSpPr>
        <p:spPr>
          <a:xfrm>
            <a:off x="1595573" y="4248514"/>
            <a:ext cx="8078916" cy="423218"/>
          </a:xfrm>
          <a:prstGeom prst="rect">
            <a:avLst/>
          </a:prstGeom>
          <a:noFill/>
          <a:ln w="38100">
            <a:solidFill>
              <a:srgbClr val="C82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28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09B73-9FFE-EE28-4657-CE6D9599A2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3038EA-6A92-756B-2735-EC244A9A9BDE}"/>
              </a:ext>
            </a:extLst>
          </p:cNvPr>
          <p:cNvSpPr>
            <a:spLocks noGrp="1"/>
          </p:cNvSpPr>
          <p:nvPr>
            <p:ph type="title"/>
          </p:nvPr>
        </p:nvSpPr>
        <p:spPr/>
        <p:txBody>
          <a:bodyPr/>
          <a:lstStyle/>
          <a:p>
            <a:r>
              <a:rPr lang="fr-FR" dirty="0"/>
              <a:t>Une chance pour les productions indépendantes ? </a:t>
            </a:r>
          </a:p>
        </p:txBody>
      </p:sp>
      <p:pic>
        <p:nvPicPr>
          <p:cNvPr id="3" name="Image 2">
            <a:extLst>
              <a:ext uri="{FF2B5EF4-FFF2-40B4-BE49-F238E27FC236}">
                <a16:creationId xmlns:a16="http://schemas.microsoft.com/office/drawing/2014/main" id="{30C9E8A2-0A55-89F9-D200-17A21173010C}"/>
              </a:ext>
            </a:extLst>
          </p:cNvPr>
          <p:cNvPicPr>
            <a:picLocks noChangeAspect="1"/>
          </p:cNvPicPr>
          <p:nvPr/>
        </p:nvPicPr>
        <p:blipFill>
          <a:blip r:embed="rId2"/>
          <a:stretch>
            <a:fillRect/>
          </a:stretch>
        </p:blipFill>
        <p:spPr>
          <a:xfrm>
            <a:off x="6979920" y="2129846"/>
            <a:ext cx="4968240" cy="1124815"/>
          </a:xfrm>
          <a:prstGeom prst="rect">
            <a:avLst/>
          </a:prstGeom>
        </p:spPr>
      </p:pic>
      <p:pic>
        <p:nvPicPr>
          <p:cNvPr id="5" name="Image 4">
            <a:extLst>
              <a:ext uri="{FF2B5EF4-FFF2-40B4-BE49-F238E27FC236}">
                <a16:creationId xmlns:a16="http://schemas.microsoft.com/office/drawing/2014/main" id="{EDB06A5D-C4DE-9C86-0740-BDCE1D748C52}"/>
              </a:ext>
            </a:extLst>
          </p:cNvPr>
          <p:cNvPicPr>
            <a:picLocks noChangeAspect="1"/>
          </p:cNvPicPr>
          <p:nvPr/>
        </p:nvPicPr>
        <p:blipFill>
          <a:blip r:embed="rId3"/>
          <a:stretch>
            <a:fillRect/>
          </a:stretch>
        </p:blipFill>
        <p:spPr>
          <a:xfrm>
            <a:off x="8687442" y="3429000"/>
            <a:ext cx="2894958" cy="3046527"/>
          </a:xfrm>
          <a:prstGeom prst="rect">
            <a:avLst/>
          </a:prstGeom>
        </p:spPr>
      </p:pic>
      <p:sp>
        <p:nvSpPr>
          <p:cNvPr id="4" name="ZoneTexte 3">
            <a:extLst>
              <a:ext uri="{FF2B5EF4-FFF2-40B4-BE49-F238E27FC236}">
                <a16:creationId xmlns:a16="http://schemas.microsoft.com/office/drawing/2014/main" id="{EE967EDE-B7C3-E4BB-5914-BCCF180DC54B}"/>
              </a:ext>
            </a:extLst>
          </p:cNvPr>
          <p:cNvSpPr txBox="1"/>
          <p:nvPr/>
        </p:nvSpPr>
        <p:spPr>
          <a:xfrm>
            <a:off x="609600" y="1992086"/>
            <a:ext cx="3505200" cy="3693319"/>
          </a:xfrm>
          <a:prstGeom prst="rect">
            <a:avLst/>
          </a:prstGeom>
          <a:noFill/>
        </p:spPr>
        <p:txBody>
          <a:bodyPr wrap="square" rtlCol="0">
            <a:spAutoFit/>
          </a:bodyPr>
          <a:lstStyle/>
          <a:p>
            <a:pPr marL="285750" indent="-285750">
              <a:buFont typeface="Arial" panose="020B0604020202020204" pitchFamily="34" charset="0"/>
              <a:buChar char="•"/>
            </a:pPr>
            <a:r>
              <a:rPr lang="fr-FR" dirty="0"/>
              <a:t>Contenu produit hors ligne dominant sur bcp de plateformes</a:t>
            </a:r>
          </a:p>
          <a:p>
            <a:pPr marL="285750" indent="-285750">
              <a:buFont typeface="Arial" panose="020B0604020202020204" pitchFamily="34" charset="0"/>
              <a:buChar char="•"/>
            </a:pPr>
            <a:r>
              <a:rPr lang="fr-FR" dirty="0"/>
              <a:t>Les plateformes favorisent-elles ce que produisent les « majors » ? </a:t>
            </a:r>
          </a:p>
          <a:p>
            <a:pPr marL="285750" indent="-285750">
              <a:buFont typeface="Arial" panose="020B0604020202020204" pitchFamily="34" charset="0"/>
              <a:buChar char="•"/>
            </a:pPr>
            <a:r>
              <a:rPr lang="fr-FR" dirty="0"/>
              <a:t>Plutôt non (</a:t>
            </a:r>
            <a:r>
              <a:rPr lang="fr-FR" dirty="0" err="1"/>
              <a:t>Agular</a:t>
            </a:r>
            <a:r>
              <a:rPr lang="fr-FR" dirty="0"/>
              <a:t>, </a:t>
            </a:r>
            <a:r>
              <a:rPr lang="fr-FR" dirty="0" err="1"/>
              <a:t>Waldfogel</a:t>
            </a:r>
            <a:r>
              <a:rPr lang="fr-FR" dirty="0"/>
              <a:t>)</a:t>
            </a:r>
          </a:p>
          <a:p>
            <a:pPr marL="285750" indent="-285750">
              <a:buFont typeface="Arial" panose="020B0604020202020204" pitchFamily="34" charset="0"/>
              <a:buChar char="•"/>
            </a:pPr>
            <a:r>
              <a:rPr lang="fr-FR" dirty="0"/>
              <a:t>En tout cas moins que les radios, tv ou l’écoute spontanée en tout cas </a:t>
            </a:r>
          </a:p>
          <a:p>
            <a:pPr marL="285750" indent="-285750">
              <a:buFont typeface="Arial" panose="020B0604020202020204" pitchFamily="34" charset="0"/>
              <a:buChar char="•"/>
            </a:pPr>
            <a:r>
              <a:rPr lang="fr-FR" dirty="0"/>
              <a:t>Quasiment le seul moyen d’écoute de certains styles en Fr (métal, </a:t>
            </a:r>
            <a:r>
              <a:rPr lang="fr-FR" dirty="0" err="1"/>
              <a:t>indie</a:t>
            </a:r>
            <a:r>
              <a:rPr lang="fr-FR" dirty="0"/>
              <a:t>, …) </a:t>
            </a:r>
          </a:p>
        </p:txBody>
      </p:sp>
      <p:pic>
        <p:nvPicPr>
          <p:cNvPr id="7" name="Image 6" descr="Une image contenant texte, Police, capture d’écran, Marque&#10;&#10;Le contenu généré par l’IA peut être incorrect.">
            <a:extLst>
              <a:ext uri="{FF2B5EF4-FFF2-40B4-BE49-F238E27FC236}">
                <a16:creationId xmlns:a16="http://schemas.microsoft.com/office/drawing/2014/main" id="{7886714A-08D7-23F6-3EED-8A1ACF52E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81" y="3049168"/>
            <a:ext cx="3383280" cy="1903095"/>
          </a:xfrm>
          <a:prstGeom prst="rect">
            <a:avLst/>
          </a:prstGeom>
        </p:spPr>
      </p:pic>
      <p:pic>
        <p:nvPicPr>
          <p:cNvPr id="9" name="Image 8" descr="Une image contenant texte, Police, ligne, diagramme&#10;&#10;Le contenu généré par l’IA peut être incorrect.">
            <a:extLst>
              <a:ext uri="{FF2B5EF4-FFF2-40B4-BE49-F238E27FC236}">
                <a16:creationId xmlns:a16="http://schemas.microsoft.com/office/drawing/2014/main" id="{89FC24EE-17CD-BE95-F712-5AF425530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2886" y="5029201"/>
            <a:ext cx="3452476" cy="1329908"/>
          </a:xfrm>
          <a:prstGeom prst="rect">
            <a:avLst/>
          </a:prstGeom>
        </p:spPr>
      </p:pic>
    </p:spTree>
    <p:extLst>
      <p:ext uri="{BB962C8B-B14F-4D97-AF65-F5344CB8AC3E}">
        <p14:creationId xmlns:p14="http://schemas.microsoft.com/office/powerpoint/2010/main" val="1683071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3F167-BAB6-E98E-7DAA-7544DAA7BF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291123-3CEC-6EAB-41CD-D16ACD53A4DA}"/>
              </a:ext>
            </a:extLst>
          </p:cNvPr>
          <p:cNvSpPr>
            <a:spLocks noGrp="1"/>
          </p:cNvSpPr>
          <p:nvPr>
            <p:ph type="title"/>
          </p:nvPr>
        </p:nvSpPr>
        <p:spPr/>
        <p:txBody>
          <a:bodyPr/>
          <a:lstStyle/>
          <a:p>
            <a:r>
              <a:rPr lang="fr-FR" dirty="0"/>
              <a:t>Œuvres originales : un contenu « uniformisé » ?</a:t>
            </a:r>
          </a:p>
        </p:txBody>
      </p:sp>
      <p:pic>
        <p:nvPicPr>
          <p:cNvPr id="3" name="Image 2">
            <a:extLst>
              <a:ext uri="{FF2B5EF4-FFF2-40B4-BE49-F238E27FC236}">
                <a16:creationId xmlns:a16="http://schemas.microsoft.com/office/drawing/2014/main" id="{17E1FD97-AF65-C6D8-4FA6-166BCEA7C3A7}"/>
              </a:ext>
            </a:extLst>
          </p:cNvPr>
          <p:cNvPicPr>
            <a:picLocks noChangeAspect="1"/>
          </p:cNvPicPr>
          <p:nvPr/>
        </p:nvPicPr>
        <p:blipFill>
          <a:blip r:embed="rId2"/>
          <a:stretch>
            <a:fillRect/>
          </a:stretch>
        </p:blipFill>
        <p:spPr>
          <a:xfrm>
            <a:off x="8737600" y="1953844"/>
            <a:ext cx="3160586" cy="1723090"/>
          </a:xfrm>
          <a:prstGeom prst="rect">
            <a:avLst/>
          </a:prstGeom>
        </p:spPr>
      </p:pic>
      <p:pic>
        <p:nvPicPr>
          <p:cNvPr id="5" name="Image 4" descr="Une image contenant texte, affiche, livre&#10;&#10;Le contenu généré par l’IA peut être incorrect.">
            <a:extLst>
              <a:ext uri="{FF2B5EF4-FFF2-40B4-BE49-F238E27FC236}">
                <a16:creationId xmlns:a16="http://schemas.microsoft.com/office/drawing/2014/main" id="{3AEE5F4A-9EFD-95F8-71FA-ED1DCD211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29" y="3253247"/>
            <a:ext cx="2300288" cy="3429000"/>
          </a:xfrm>
          <a:prstGeom prst="rect">
            <a:avLst/>
          </a:prstGeom>
        </p:spPr>
      </p:pic>
      <p:pic>
        <p:nvPicPr>
          <p:cNvPr id="7" name="Image 6" descr="Une image contenant texte, capture d’écran, Police, conception&#10;&#10;Le contenu généré par l’IA peut être incorrect.">
            <a:extLst>
              <a:ext uri="{FF2B5EF4-FFF2-40B4-BE49-F238E27FC236}">
                <a16:creationId xmlns:a16="http://schemas.microsoft.com/office/drawing/2014/main" id="{750A535A-EFDD-24C5-FBF9-C2D7CC097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138" y="3725687"/>
            <a:ext cx="1926098" cy="2956560"/>
          </a:xfrm>
          <a:prstGeom prst="rect">
            <a:avLst/>
          </a:prstGeom>
        </p:spPr>
      </p:pic>
      <p:pic>
        <p:nvPicPr>
          <p:cNvPr id="9" name="Image 8">
            <a:extLst>
              <a:ext uri="{FF2B5EF4-FFF2-40B4-BE49-F238E27FC236}">
                <a16:creationId xmlns:a16="http://schemas.microsoft.com/office/drawing/2014/main" id="{DF43B583-067D-6EE1-A76F-22E66B517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5957" y="3637810"/>
            <a:ext cx="2264322" cy="3132313"/>
          </a:xfrm>
          <a:prstGeom prst="rect">
            <a:avLst/>
          </a:prstGeom>
        </p:spPr>
      </p:pic>
      <p:pic>
        <p:nvPicPr>
          <p:cNvPr id="11" name="Image 10">
            <a:extLst>
              <a:ext uri="{FF2B5EF4-FFF2-40B4-BE49-F238E27FC236}">
                <a16:creationId xmlns:a16="http://schemas.microsoft.com/office/drawing/2014/main" id="{4C10A824-ED52-0734-2C21-480176843360}"/>
              </a:ext>
            </a:extLst>
          </p:cNvPr>
          <p:cNvPicPr>
            <a:picLocks noChangeAspect="1"/>
          </p:cNvPicPr>
          <p:nvPr/>
        </p:nvPicPr>
        <p:blipFill>
          <a:blip r:embed="rId6"/>
          <a:stretch>
            <a:fillRect/>
          </a:stretch>
        </p:blipFill>
        <p:spPr>
          <a:xfrm>
            <a:off x="5207408" y="1852426"/>
            <a:ext cx="7065871" cy="974427"/>
          </a:xfrm>
          <a:prstGeom prst="rect">
            <a:avLst/>
          </a:prstGeom>
        </p:spPr>
      </p:pic>
    </p:spTree>
    <p:extLst>
      <p:ext uri="{BB962C8B-B14F-4D97-AF65-F5344CB8AC3E}">
        <p14:creationId xmlns:p14="http://schemas.microsoft.com/office/powerpoint/2010/main" val="252455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1AE2B-CBF4-4030-649B-97BE6F707E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F8B0126-E84A-64DA-A608-6C3E3874456B}"/>
              </a:ext>
            </a:extLst>
          </p:cNvPr>
          <p:cNvSpPr>
            <a:spLocks noGrp="1"/>
          </p:cNvSpPr>
          <p:nvPr>
            <p:ph type="title"/>
          </p:nvPr>
        </p:nvSpPr>
        <p:spPr/>
        <p:txBody>
          <a:bodyPr/>
          <a:lstStyle/>
          <a:p>
            <a:r>
              <a:rPr lang="fr-FR" dirty="0"/>
              <a:t>Une paupérisation des artistes ? </a:t>
            </a:r>
          </a:p>
        </p:txBody>
      </p:sp>
      <p:pic>
        <p:nvPicPr>
          <p:cNvPr id="4" name="Image 3">
            <a:extLst>
              <a:ext uri="{FF2B5EF4-FFF2-40B4-BE49-F238E27FC236}">
                <a16:creationId xmlns:a16="http://schemas.microsoft.com/office/drawing/2014/main" id="{04875481-62E9-6956-B335-25228A39BEC3}"/>
              </a:ext>
            </a:extLst>
          </p:cNvPr>
          <p:cNvPicPr>
            <a:picLocks noChangeAspect="1"/>
          </p:cNvPicPr>
          <p:nvPr/>
        </p:nvPicPr>
        <p:blipFill>
          <a:blip r:embed="rId2"/>
          <a:stretch>
            <a:fillRect/>
          </a:stretch>
        </p:blipFill>
        <p:spPr>
          <a:xfrm>
            <a:off x="8351520" y="1621413"/>
            <a:ext cx="3739832" cy="2370647"/>
          </a:xfrm>
          <a:prstGeom prst="rect">
            <a:avLst/>
          </a:prstGeom>
        </p:spPr>
      </p:pic>
      <p:pic>
        <p:nvPicPr>
          <p:cNvPr id="6" name="Image 5" descr="Une image contenant texte, nombre, reçu&#10;&#10;Le contenu généré par l’IA peut être incorrect.">
            <a:extLst>
              <a:ext uri="{FF2B5EF4-FFF2-40B4-BE49-F238E27FC236}">
                <a16:creationId xmlns:a16="http://schemas.microsoft.com/office/drawing/2014/main" id="{5D5997DD-61BE-7853-B672-BF475FCFC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729" y="1858072"/>
            <a:ext cx="3451791" cy="3274776"/>
          </a:xfrm>
          <a:prstGeom prst="rect">
            <a:avLst/>
          </a:prstGeom>
        </p:spPr>
      </p:pic>
      <p:sp>
        <p:nvSpPr>
          <p:cNvPr id="8" name="ZoneTexte 7">
            <a:extLst>
              <a:ext uri="{FF2B5EF4-FFF2-40B4-BE49-F238E27FC236}">
                <a16:creationId xmlns:a16="http://schemas.microsoft.com/office/drawing/2014/main" id="{7FF156C0-12A3-EBF9-2C64-A321B34E5175}"/>
              </a:ext>
            </a:extLst>
          </p:cNvPr>
          <p:cNvSpPr txBox="1"/>
          <p:nvPr/>
        </p:nvSpPr>
        <p:spPr>
          <a:xfrm>
            <a:off x="4975276" y="5340326"/>
            <a:ext cx="6752488" cy="1384995"/>
          </a:xfrm>
          <a:prstGeom prst="rect">
            <a:avLst/>
          </a:prstGeom>
          <a:noFill/>
        </p:spPr>
        <p:txBody>
          <a:bodyPr wrap="square">
            <a:spAutoFit/>
          </a:bodyPr>
          <a:lstStyle/>
          <a:p>
            <a:r>
              <a:rPr lang="fr-FR" sz="1400" dirty="0"/>
              <a:t>« Alors oui, enfin un contrat plus ou moins… c’est plus qu’ils me donnent 50 euros par mois que je peux utiliser sur leur site. Donc ensuite je reçois le colis, je leur fais leur pub et en échange j’ai un code de réduction que je donne à mes abonnés et ensuite, selon les commandes qui sont faites, moi j’ai un total. […] Donc ensuite, mes commissions je les ai soit en argent, soit en coupons que je peux réutiliser directement sur le site. » (Pauline, 21 ans)</a:t>
            </a:r>
          </a:p>
        </p:txBody>
      </p:sp>
      <p:pic>
        <p:nvPicPr>
          <p:cNvPr id="10" name="Image 9">
            <a:extLst>
              <a:ext uri="{FF2B5EF4-FFF2-40B4-BE49-F238E27FC236}">
                <a16:creationId xmlns:a16="http://schemas.microsoft.com/office/drawing/2014/main" id="{88EA7ECD-7D13-C46C-1E26-CCE7C41EB7CA}"/>
              </a:ext>
            </a:extLst>
          </p:cNvPr>
          <p:cNvPicPr>
            <a:picLocks noChangeAspect="1"/>
          </p:cNvPicPr>
          <p:nvPr/>
        </p:nvPicPr>
        <p:blipFill>
          <a:blip r:embed="rId4"/>
          <a:stretch>
            <a:fillRect/>
          </a:stretch>
        </p:blipFill>
        <p:spPr>
          <a:xfrm>
            <a:off x="8410515" y="4179758"/>
            <a:ext cx="3621842" cy="1056829"/>
          </a:xfrm>
          <a:prstGeom prst="rect">
            <a:avLst/>
          </a:prstGeom>
        </p:spPr>
      </p:pic>
    </p:spTree>
    <p:extLst>
      <p:ext uri="{BB962C8B-B14F-4D97-AF65-F5344CB8AC3E}">
        <p14:creationId xmlns:p14="http://schemas.microsoft.com/office/powerpoint/2010/main" val="3240780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8AC41-535D-D74F-443B-9CFEAAE65097}"/>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5FB88B23-5B71-4CB3-53A5-3EFDC194B4C3}"/>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Bibliographie</a:t>
            </a:r>
          </a:p>
        </p:txBody>
      </p:sp>
    </p:spTree>
    <p:extLst>
      <p:ext uri="{BB962C8B-B14F-4D97-AF65-F5344CB8AC3E}">
        <p14:creationId xmlns:p14="http://schemas.microsoft.com/office/powerpoint/2010/main" val="376292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0A80-5F52-B496-AFAA-CBDB8B8F0449}"/>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18A898-24D3-D4BF-2B92-E36041098E82}"/>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3D4674BD-9075-6CD3-9A4A-3E2716B70F3E}"/>
              </a:ext>
            </a:extLst>
          </p:cNvPr>
          <p:cNvSpPr>
            <a:spLocks noGrp="1"/>
          </p:cNvSpPr>
          <p:nvPr>
            <p:ph type="sldNum" sz="quarter" idx="7"/>
          </p:nvPr>
        </p:nvSpPr>
        <p:spPr/>
        <p:txBody>
          <a:bodyPr/>
          <a:lstStyle/>
          <a:p>
            <a:fld id="{B6F15528-21DE-4FAA-801E-634DDDAF4B2B}" type="slidenum">
              <a:rPr lang="fr-FR" smtClean="0"/>
              <a:pPr/>
              <a:t>44</a:t>
            </a:fld>
            <a:endParaRPr lang="fr-FR" dirty="0"/>
          </a:p>
        </p:txBody>
      </p:sp>
      <p:sp>
        <p:nvSpPr>
          <p:cNvPr id="4" name="Titre 3">
            <a:extLst>
              <a:ext uri="{FF2B5EF4-FFF2-40B4-BE49-F238E27FC236}">
                <a16:creationId xmlns:a16="http://schemas.microsoft.com/office/drawing/2014/main" id="{F2857BB6-ED02-7CE9-13DA-DC78BA12A560}"/>
              </a:ext>
            </a:extLst>
          </p:cNvPr>
          <p:cNvSpPr>
            <a:spLocks noGrp="1"/>
          </p:cNvSpPr>
          <p:nvPr>
            <p:ph type="title"/>
          </p:nvPr>
        </p:nvSpPr>
        <p:spPr/>
        <p:txBody>
          <a:bodyPr/>
          <a:lstStyle/>
          <a:p>
            <a:r>
              <a:rPr lang="fr-FR" dirty="0">
                <a:solidFill>
                  <a:schemeClr val="tx1"/>
                </a:solidFill>
              </a:rPr>
              <a:t>Textes appliqués culture en ligne</a:t>
            </a:r>
          </a:p>
        </p:txBody>
      </p:sp>
      <p:sp>
        <p:nvSpPr>
          <p:cNvPr id="7" name="ZoneTexte 6">
            <a:extLst>
              <a:ext uri="{FF2B5EF4-FFF2-40B4-BE49-F238E27FC236}">
                <a16:creationId xmlns:a16="http://schemas.microsoft.com/office/drawing/2014/main" id="{7DE3E095-20B4-FA04-4CF1-E102E9E7C8A3}"/>
              </a:ext>
            </a:extLst>
          </p:cNvPr>
          <p:cNvSpPr txBox="1"/>
          <p:nvPr/>
        </p:nvSpPr>
        <p:spPr>
          <a:xfrm>
            <a:off x="288471" y="1880120"/>
            <a:ext cx="11615057" cy="5293757"/>
          </a:xfrm>
          <a:prstGeom prst="rect">
            <a:avLst/>
          </a:prstGeom>
          <a:solidFill>
            <a:schemeClr val="bg1"/>
          </a:solidFill>
        </p:spPr>
        <p:txBody>
          <a:bodyPr wrap="square">
            <a:spAutoFit/>
          </a:bodyPr>
          <a:lstStyle/>
          <a:p>
            <a:pPr>
              <a:buNone/>
            </a:pPr>
            <a:r>
              <a:rPr lang="fr-FR" sz="1300" cap="small" dirty="0">
                <a:effectLst/>
              </a:rPr>
              <a:t>BEUSCART J.-S.</a:t>
            </a:r>
            <a:r>
              <a:rPr lang="fr-FR" sz="1300" dirty="0">
                <a:effectLst/>
              </a:rPr>
              <a:t>, </a:t>
            </a:r>
            <a:r>
              <a:rPr lang="fr-FR" sz="1300" cap="small" dirty="0">
                <a:effectLst/>
              </a:rPr>
              <a:t>COAVOUX S.</a:t>
            </a:r>
            <a:r>
              <a:rPr lang="fr-FR" sz="1300" dirty="0">
                <a:effectLst/>
              </a:rPr>
              <a:t>, </a:t>
            </a:r>
            <a:r>
              <a:rPr lang="fr-FR" sz="1300" cap="small" dirty="0">
                <a:effectLst/>
              </a:rPr>
              <a:t>GARROCQ J.-B.</a:t>
            </a:r>
            <a:r>
              <a:rPr lang="fr-FR" sz="1300" dirty="0">
                <a:effectLst/>
              </a:rPr>
              <a:t>, 2023, « </a:t>
            </a:r>
            <a:r>
              <a:rPr lang="fr-FR" sz="1300" dirty="0" err="1">
                <a:effectLst/>
              </a:rPr>
              <a:t>Listening</a:t>
            </a:r>
            <a:r>
              <a:rPr lang="fr-FR" sz="1300" dirty="0">
                <a:effectLst/>
              </a:rPr>
              <a:t> to music </a:t>
            </a:r>
            <a:r>
              <a:rPr lang="fr-FR" sz="1300" dirty="0" err="1">
                <a:effectLst/>
              </a:rPr>
              <a:t>videos</a:t>
            </a:r>
            <a:r>
              <a:rPr lang="fr-FR" sz="1300" dirty="0">
                <a:effectLst/>
              </a:rPr>
              <a:t> on YouTube. Digital </a:t>
            </a:r>
            <a:r>
              <a:rPr lang="fr-FR" sz="1300" dirty="0" err="1">
                <a:effectLst/>
              </a:rPr>
              <a:t>consumption</a:t>
            </a:r>
            <a:r>
              <a:rPr lang="fr-FR" sz="1300" dirty="0">
                <a:effectLst/>
              </a:rPr>
              <a:t> practices and the </a:t>
            </a:r>
            <a:r>
              <a:rPr lang="fr-FR" sz="1300" dirty="0" err="1">
                <a:effectLst/>
              </a:rPr>
              <a:t>environmental</a:t>
            </a:r>
            <a:r>
              <a:rPr lang="fr-FR" sz="1300" dirty="0">
                <a:effectLst/>
              </a:rPr>
              <a:t> impact of streaming », </a:t>
            </a:r>
            <a:r>
              <a:rPr lang="fr-FR" sz="1300" i="1" dirty="0">
                <a:effectLst/>
              </a:rPr>
              <a:t>Journal of Consumer Culture</a:t>
            </a:r>
            <a:r>
              <a:rPr lang="fr-FR" sz="1300" dirty="0">
                <a:effectLst/>
              </a:rPr>
              <a:t>, </a:t>
            </a:r>
            <a:r>
              <a:rPr lang="fr-FR" sz="1300" i="1" dirty="0">
                <a:effectLst/>
              </a:rPr>
              <a:t>23</a:t>
            </a:r>
            <a:r>
              <a:rPr lang="fr-FR" sz="1300" dirty="0">
                <a:effectLst/>
              </a:rPr>
              <a:t>, 3, p. 654‑671. </a:t>
            </a:r>
          </a:p>
          <a:p>
            <a:pPr>
              <a:buNone/>
            </a:pPr>
            <a:r>
              <a:rPr lang="fr-FR" sz="1300" cap="small" dirty="0">
                <a:effectLst/>
              </a:rPr>
              <a:t>BEUSCART J.-S.</a:t>
            </a:r>
            <a:r>
              <a:rPr lang="fr-FR" sz="1300" dirty="0">
                <a:effectLst/>
              </a:rPr>
              <a:t>, </a:t>
            </a:r>
            <a:r>
              <a:rPr lang="fr-FR" sz="1300" cap="small" dirty="0">
                <a:effectLst/>
              </a:rPr>
              <a:t>COAVOUX S.</a:t>
            </a:r>
            <a:r>
              <a:rPr lang="fr-FR" sz="1300" dirty="0">
                <a:effectLst/>
              </a:rPr>
              <a:t>, </a:t>
            </a:r>
            <a:r>
              <a:rPr lang="fr-FR" sz="1300" cap="small" dirty="0">
                <a:effectLst/>
              </a:rPr>
              <a:t>MAILLARD S.</a:t>
            </a:r>
            <a:r>
              <a:rPr lang="fr-FR" sz="1300" dirty="0">
                <a:effectLst/>
              </a:rPr>
              <a:t>, 2019, « Les algorithmes de recommandation musicale et l’autonomie de l’</a:t>
            </a:r>
            <a:r>
              <a:rPr lang="fr-FR" sz="1300" dirty="0" err="1">
                <a:effectLst/>
              </a:rPr>
              <a:t>auditeur:Analyse</a:t>
            </a:r>
            <a:r>
              <a:rPr lang="fr-FR" sz="1300" dirty="0">
                <a:effectLst/>
              </a:rPr>
              <a:t> des écoutes d’un panel d’utilisateurs de streaming », </a:t>
            </a:r>
            <a:r>
              <a:rPr lang="fr-FR" sz="1300" i="1" dirty="0">
                <a:effectLst/>
              </a:rPr>
              <a:t>Réseaux</a:t>
            </a:r>
            <a:r>
              <a:rPr lang="fr-FR" sz="1300" dirty="0">
                <a:effectLst/>
              </a:rPr>
              <a:t>, </a:t>
            </a:r>
            <a:r>
              <a:rPr lang="fr-FR" sz="1300" i="1" dirty="0">
                <a:effectLst/>
              </a:rPr>
              <a:t>213</a:t>
            </a:r>
            <a:r>
              <a:rPr lang="fr-FR" sz="1300" dirty="0">
                <a:effectLst/>
              </a:rPr>
              <a:t>, 1, p. 17‑47. </a:t>
            </a:r>
          </a:p>
          <a:p>
            <a:pPr>
              <a:buNone/>
            </a:pPr>
            <a:r>
              <a:rPr lang="fr-FR" sz="1300" cap="small" dirty="0">
                <a:effectLst/>
              </a:rPr>
              <a:t>COAVOUX S.</a:t>
            </a:r>
            <a:r>
              <a:rPr lang="fr-FR" sz="1300" dirty="0">
                <a:effectLst/>
              </a:rPr>
              <a:t>, </a:t>
            </a:r>
            <a:r>
              <a:rPr lang="fr-FR" sz="1300" cap="small" dirty="0">
                <a:effectLst/>
              </a:rPr>
              <a:t>AUSSANT A.</a:t>
            </a:r>
            <a:r>
              <a:rPr lang="fr-FR" sz="1300" dirty="0">
                <a:effectLst/>
              </a:rPr>
              <a:t>, 2024, « The Netflix Omnivore. The </a:t>
            </a:r>
            <a:r>
              <a:rPr lang="fr-FR" sz="1300" dirty="0" err="1">
                <a:effectLst/>
              </a:rPr>
              <a:t>effect</a:t>
            </a:r>
            <a:r>
              <a:rPr lang="fr-FR" sz="1300" dirty="0">
                <a:effectLst/>
              </a:rPr>
              <a:t> of streaming platforms on cultural </a:t>
            </a:r>
            <a:r>
              <a:rPr lang="fr-FR" sz="1300" dirty="0" err="1">
                <a:effectLst/>
              </a:rPr>
              <a:t>diversity</a:t>
            </a:r>
            <a:r>
              <a:rPr lang="fr-FR" sz="1300" dirty="0">
                <a:effectLst/>
              </a:rPr>
              <a:t> and </a:t>
            </a:r>
            <a:r>
              <a:rPr lang="fr-FR" sz="1300" dirty="0" err="1">
                <a:effectLst/>
              </a:rPr>
              <a:t>inequalities</a:t>
            </a:r>
            <a:r>
              <a:rPr lang="fr-FR" sz="1300" dirty="0">
                <a:effectLst/>
              </a:rPr>
              <a:t> »,.</a:t>
            </a:r>
          </a:p>
          <a:p>
            <a:pPr>
              <a:buNone/>
            </a:pPr>
            <a:r>
              <a:rPr lang="fr-FR" sz="1300" cap="small" dirty="0">
                <a:effectLst/>
              </a:rPr>
              <a:t>COULANGEON P.</a:t>
            </a:r>
            <a:r>
              <a:rPr lang="fr-FR" sz="1300" dirty="0">
                <a:effectLst/>
              </a:rPr>
              <a:t>, 2010, « Les métamorphoses de la </a:t>
            </a:r>
            <a:r>
              <a:rPr lang="fr-FR" sz="1300" dirty="0" err="1">
                <a:effectLst/>
              </a:rPr>
              <a:t>légitimité:Classes</a:t>
            </a:r>
            <a:r>
              <a:rPr lang="fr-FR" sz="1300" dirty="0">
                <a:effectLst/>
              </a:rPr>
              <a:t> sociales et goût musical en France, 1973-2008 », </a:t>
            </a:r>
            <a:r>
              <a:rPr lang="fr-FR" sz="1300" i="1" dirty="0">
                <a:effectLst/>
              </a:rPr>
              <a:t>Actes de la recherche en sciences sociales</a:t>
            </a:r>
            <a:r>
              <a:rPr lang="fr-FR" sz="1300" dirty="0">
                <a:effectLst/>
              </a:rPr>
              <a:t>, </a:t>
            </a:r>
            <a:r>
              <a:rPr lang="fr-FR" sz="1300" i="1" dirty="0">
                <a:effectLst/>
              </a:rPr>
              <a:t>181182</a:t>
            </a:r>
            <a:r>
              <a:rPr lang="fr-FR" sz="1300" dirty="0">
                <a:effectLst/>
              </a:rPr>
              <a:t>, 1, p. 88‑105. </a:t>
            </a:r>
          </a:p>
          <a:p>
            <a:pPr>
              <a:buNone/>
            </a:pPr>
            <a:r>
              <a:rPr lang="fr-FR" sz="1300" cap="small" dirty="0">
                <a:effectLst/>
              </a:rPr>
              <a:t>COULANGEON P.</a:t>
            </a:r>
            <a:r>
              <a:rPr lang="fr-FR" sz="1300" dirty="0">
                <a:effectLst/>
              </a:rPr>
              <a:t>, </a:t>
            </a:r>
            <a:r>
              <a:rPr lang="fr-FR" sz="1300" cap="small" dirty="0">
                <a:effectLst/>
              </a:rPr>
              <a:t>DUVAL J.</a:t>
            </a:r>
            <a:r>
              <a:rPr lang="fr-FR" sz="1300" dirty="0">
                <a:effectLst/>
              </a:rPr>
              <a:t>, 2013, </a:t>
            </a:r>
            <a:r>
              <a:rPr lang="fr-FR" sz="1300" i="1" dirty="0">
                <a:effectLst/>
              </a:rPr>
              <a:t>Trente ans après La Distinction, de Pierre Bourdieu</a:t>
            </a:r>
            <a:r>
              <a:rPr lang="fr-FR" sz="1300" dirty="0">
                <a:effectLst/>
              </a:rPr>
              <a:t>, La découverte.</a:t>
            </a:r>
          </a:p>
          <a:p>
            <a:pPr>
              <a:buNone/>
            </a:pPr>
            <a:r>
              <a:rPr lang="fr-FR" sz="1300" cap="small" dirty="0">
                <a:effectLst/>
              </a:rPr>
              <a:t>ERIKSSON M.</a:t>
            </a:r>
            <a:r>
              <a:rPr lang="fr-FR" sz="1300" dirty="0">
                <a:effectLst/>
              </a:rPr>
              <a:t>, </a:t>
            </a:r>
            <a:r>
              <a:rPr lang="fr-FR" sz="1300" cap="small" dirty="0">
                <a:effectLst/>
              </a:rPr>
              <a:t>FLEISCHER R.</a:t>
            </a:r>
            <a:r>
              <a:rPr lang="fr-FR" sz="1300" dirty="0">
                <a:effectLst/>
              </a:rPr>
              <a:t>, </a:t>
            </a:r>
            <a:r>
              <a:rPr lang="fr-FR" sz="1300" cap="small" dirty="0">
                <a:effectLst/>
              </a:rPr>
              <a:t>JOHANSSON A.</a:t>
            </a:r>
            <a:r>
              <a:rPr lang="fr-FR" sz="1300" dirty="0">
                <a:effectLst/>
              </a:rPr>
              <a:t>, </a:t>
            </a:r>
            <a:r>
              <a:rPr lang="fr-FR" sz="1300" cap="small" dirty="0">
                <a:effectLst/>
              </a:rPr>
              <a:t>SNICKARS P.</a:t>
            </a:r>
            <a:r>
              <a:rPr lang="fr-FR" sz="1300" dirty="0">
                <a:effectLst/>
              </a:rPr>
              <a:t>, </a:t>
            </a:r>
            <a:r>
              <a:rPr lang="fr-FR" sz="1300" cap="small" dirty="0">
                <a:effectLst/>
              </a:rPr>
              <a:t>VONDEREAU P.</a:t>
            </a:r>
            <a:r>
              <a:rPr lang="fr-FR" sz="1300" dirty="0">
                <a:effectLst/>
              </a:rPr>
              <a:t>, 2019, </a:t>
            </a:r>
            <a:r>
              <a:rPr lang="fr-FR" sz="1300" i="1" dirty="0">
                <a:effectLst/>
              </a:rPr>
              <a:t>Spotify </a:t>
            </a:r>
            <a:r>
              <a:rPr lang="fr-FR" sz="1300" i="1" dirty="0" err="1">
                <a:effectLst/>
              </a:rPr>
              <a:t>Teardown</a:t>
            </a:r>
            <a:r>
              <a:rPr lang="fr-FR" sz="1300" i="1" dirty="0">
                <a:effectLst/>
              </a:rPr>
              <a:t>: Inside the Black Box of Streaming Music</a:t>
            </a:r>
            <a:r>
              <a:rPr lang="fr-FR" sz="1300" dirty="0">
                <a:effectLst/>
              </a:rPr>
              <a:t>, </a:t>
            </a:r>
            <a:r>
              <a:rPr lang="fr-FR" sz="1300" dirty="0" err="1">
                <a:effectLst/>
              </a:rPr>
              <a:t>Illustrated</a:t>
            </a:r>
            <a:r>
              <a:rPr lang="fr-FR" sz="1300" dirty="0">
                <a:effectLst/>
              </a:rPr>
              <a:t> </a:t>
            </a:r>
            <a:r>
              <a:rPr lang="fr-FR" sz="1300" dirty="0" err="1">
                <a:effectLst/>
              </a:rPr>
              <a:t>edition</a:t>
            </a:r>
            <a:r>
              <a:rPr lang="fr-FR" sz="1300" dirty="0">
                <a:effectLst/>
              </a:rPr>
              <a:t>, Cambridge, MA, The MIT </a:t>
            </a:r>
            <a:r>
              <a:rPr lang="fr-FR" sz="1300" dirty="0" err="1">
                <a:effectLst/>
              </a:rPr>
              <a:t>Press</a:t>
            </a:r>
            <a:r>
              <a:rPr lang="fr-FR" sz="1300" dirty="0">
                <a:effectLst/>
              </a:rPr>
              <a:t>, 286 p.</a:t>
            </a:r>
          </a:p>
          <a:p>
            <a:pPr>
              <a:buNone/>
            </a:pPr>
            <a:r>
              <a:rPr lang="fr-FR" sz="1300" cap="small" dirty="0">
                <a:effectLst/>
              </a:rPr>
              <a:t>HAGENER M.</a:t>
            </a:r>
            <a:r>
              <a:rPr lang="fr-FR" sz="1300" dirty="0">
                <a:effectLst/>
              </a:rPr>
              <a:t>, 2020, « </a:t>
            </a:r>
            <a:r>
              <a:rPr lang="fr-FR" sz="1300" dirty="0" err="1">
                <a:effectLst/>
              </a:rPr>
              <a:t>Thinking</a:t>
            </a:r>
            <a:r>
              <a:rPr lang="fr-FR" sz="1300" dirty="0">
                <a:effectLst/>
              </a:rPr>
              <a:t> Inside and </a:t>
            </a:r>
            <a:r>
              <a:rPr lang="fr-FR" sz="1300" dirty="0" err="1">
                <a:effectLst/>
              </a:rPr>
              <a:t>Outside</a:t>
            </a:r>
            <a:r>
              <a:rPr lang="fr-FR" sz="1300" dirty="0">
                <a:effectLst/>
              </a:rPr>
              <a:t> of the (Black) Box: Bird Box and </a:t>
            </a:r>
            <a:r>
              <a:rPr lang="fr-FR" sz="1300" dirty="0" err="1">
                <a:effectLst/>
              </a:rPr>
              <a:t>Netflix’s</a:t>
            </a:r>
            <a:r>
              <a:rPr lang="fr-FR" sz="1300" dirty="0">
                <a:effectLst/>
              </a:rPr>
              <a:t> </a:t>
            </a:r>
            <a:r>
              <a:rPr lang="fr-FR" sz="1300" dirty="0" err="1">
                <a:effectLst/>
              </a:rPr>
              <a:t>Algorithmic</a:t>
            </a:r>
            <a:r>
              <a:rPr lang="fr-FR" sz="1300" dirty="0">
                <a:effectLst/>
              </a:rPr>
              <a:t> Operations », dans </a:t>
            </a:r>
            <a:r>
              <a:rPr lang="fr-FR" sz="1300" i="1" dirty="0">
                <a:effectLst/>
              </a:rPr>
              <a:t>Post-</a:t>
            </a:r>
            <a:r>
              <a:rPr lang="fr-FR" sz="1300" i="1" dirty="0" err="1">
                <a:effectLst/>
              </a:rPr>
              <a:t>cinema</a:t>
            </a:r>
            <a:r>
              <a:rPr lang="fr-FR" sz="1300" dirty="0">
                <a:effectLst/>
              </a:rPr>
              <a:t>, Amsterdam </a:t>
            </a:r>
            <a:r>
              <a:rPr lang="fr-FR" sz="1300" dirty="0" err="1">
                <a:effectLst/>
              </a:rPr>
              <a:t>University</a:t>
            </a:r>
            <a:r>
              <a:rPr lang="fr-FR" sz="1300" dirty="0">
                <a:effectLst/>
              </a:rPr>
              <a:t> </a:t>
            </a:r>
            <a:r>
              <a:rPr lang="fr-FR" sz="1300" dirty="0" err="1">
                <a:effectLst/>
              </a:rPr>
              <a:t>Press</a:t>
            </a:r>
            <a:r>
              <a:rPr lang="fr-FR" sz="1300" dirty="0">
                <a:effectLst/>
              </a:rPr>
              <a:t> (</a:t>
            </a:r>
            <a:r>
              <a:rPr lang="fr-FR" sz="1300" dirty="0" err="1">
                <a:effectLst/>
              </a:rPr>
              <a:t>Cinema</a:t>
            </a:r>
            <a:r>
              <a:rPr lang="fr-FR" sz="1300" dirty="0">
                <a:effectLst/>
              </a:rPr>
              <a:t> in the Post-art </a:t>
            </a:r>
            <a:r>
              <a:rPr lang="fr-FR" sz="1300" dirty="0" err="1">
                <a:effectLst/>
              </a:rPr>
              <a:t>Era</a:t>
            </a:r>
            <a:r>
              <a:rPr lang="fr-FR" sz="1300" dirty="0">
                <a:effectLst/>
              </a:rPr>
              <a:t>), p. 175‑192. </a:t>
            </a:r>
          </a:p>
          <a:p>
            <a:pPr>
              <a:buNone/>
            </a:pPr>
            <a:r>
              <a:rPr lang="fr-FR" sz="1300" cap="small" dirty="0">
                <a:effectLst/>
              </a:rPr>
              <a:t>HARANAN N.</a:t>
            </a:r>
            <a:r>
              <a:rPr lang="fr-FR" sz="1300" dirty="0">
                <a:effectLst/>
              </a:rPr>
              <a:t>, 2018, « </a:t>
            </a:r>
            <a:r>
              <a:rPr lang="fr-FR" sz="1300" dirty="0" err="1">
                <a:effectLst/>
              </a:rPr>
              <a:t>Hearing</a:t>
            </a:r>
            <a:r>
              <a:rPr lang="fr-FR" sz="1300" dirty="0">
                <a:effectLst/>
              </a:rPr>
              <a:t> the Contradictions: </a:t>
            </a:r>
            <a:r>
              <a:rPr lang="fr-FR" sz="1300" dirty="0" err="1">
                <a:effectLst/>
              </a:rPr>
              <a:t>Aesthetic</a:t>
            </a:r>
            <a:r>
              <a:rPr lang="fr-FR" sz="1300" dirty="0">
                <a:effectLst/>
              </a:rPr>
              <a:t> </a:t>
            </a:r>
            <a:r>
              <a:rPr lang="fr-FR" sz="1300" dirty="0" err="1">
                <a:effectLst/>
              </a:rPr>
              <a:t>Experience</a:t>
            </a:r>
            <a:r>
              <a:rPr lang="fr-FR" sz="1300" dirty="0">
                <a:effectLst/>
              </a:rPr>
              <a:t>, Music and </a:t>
            </a:r>
            <a:r>
              <a:rPr lang="fr-FR" sz="1300" dirty="0" err="1">
                <a:effectLst/>
              </a:rPr>
              <a:t>Digitization</a:t>
            </a:r>
            <a:r>
              <a:rPr lang="fr-FR" sz="1300" dirty="0">
                <a:effectLst/>
              </a:rPr>
              <a:t> », </a:t>
            </a:r>
            <a:r>
              <a:rPr lang="fr-FR" sz="1300" i="1" dirty="0">
                <a:effectLst/>
              </a:rPr>
              <a:t>Cultural </a:t>
            </a:r>
            <a:r>
              <a:rPr lang="fr-FR" sz="1300" i="1" dirty="0" err="1">
                <a:effectLst/>
              </a:rPr>
              <a:t>Sociology</a:t>
            </a:r>
            <a:r>
              <a:rPr lang="fr-FR" sz="1300" dirty="0">
                <a:effectLst/>
              </a:rPr>
              <a:t>, </a:t>
            </a:r>
            <a:r>
              <a:rPr lang="fr-FR" sz="1300" i="1" dirty="0">
                <a:effectLst/>
              </a:rPr>
              <a:t>3</a:t>
            </a:r>
            <a:r>
              <a:rPr lang="fr-FR" sz="1300" dirty="0">
                <a:effectLst/>
              </a:rPr>
              <a:t>, 12, p. 289‑302. </a:t>
            </a:r>
          </a:p>
          <a:p>
            <a:pPr>
              <a:buNone/>
            </a:pPr>
            <a:r>
              <a:rPr lang="fr-FR" sz="1300" cap="small" dirty="0">
                <a:effectLst/>
              </a:rPr>
              <a:t>LEE S.H.</a:t>
            </a:r>
            <a:r>
              <a:rPr lang="fr-FR" sz="1300" dirty="0">
                <a:effectLst/>
              </a:rPr>
              <a:t>, </a:t>
            </a:r>
            <a:r>
              <a:rPr lang="fr-FR" sz="1300" cap="small" dirty="0">
                <a:effectLst/>
              </a:rPr>
              <a:t>MEHTA M.</a:t>
            </a:r>
            <a:r>
              <a:rPr lang="fr-FR" sz="1300" dirty="0">
                <a:effectLst/>
              </a:rPr>
              <a:t>, </a:t>
            </a:r>
            <a:r>
              <a:rPr lang="fr-FR" sz="1300" cap="small" dirty="0">
                <a:effectLst/>
              </a:rPr>
              <a:t>KU R.J.-S.</a:t>
            </a:r>
            <a:r>
              <a:rPr lang="fr-FR" sz="1300" dirty="0">
                <a:effectLst/>
              </a:rPr>
              <a:t>, 2019, </a:t>
            </a:r>
            <a:r>
              <a:rPr lang="fr-FR" sz="1300" i="1" dirty="0">
                <a:effectLst/>
              </a:rPr>
              <a:t>Pop Empires: Transnational and </a:t>
            </a:r>
            <a:r>
              <a:rPr lang="fr-FR" sz="1300" i="1" dirty="0" err="1">
                <a:effectLst/>
              </a:rPr>
              <a:t>Diasporic</a:t>
            </a:r>
            <a:r>
              <a:rPr lang="fr-FR" sz="1300" i="1" dirty="0">
                <a:effectLst/>
              </a:rPr>
              <a:t> Flows of </a:t>
            </a:r>
            <a:r>
              <a:rPr lang="fr-FR" sz="1300" i="1" dirty="0" err="1">
                <a:effectLst/>
              </a:rPr>
              <a:t>India</a:t>
            </a:r>
            <a:r>
              <a:rPr lang="fr-FR" sz="1300" i="1" dirty="0">
                <a:effectLst/>
              </a:rPr>
              <a:t> and </a:t>
            </a:r>
            <a:r>
              <a:rPr lang="fr-FR" sz="1300" i="1" dirty="0" err="1">
                <a:effectLst/>
              </a:rPr>
              <a:t>Korea</a:t>
            </a:r>
            <a:r>
              <a:rPr lang="fr-FR" sz="1300" dirty="0">
                <a:effectLst/>
              </a:rPr>
              <a:t>, </a:t>
            </a:r>
            <a:r>
              <a:rPr lang="fr-FR" sz="1300" dirty="0" err="1">
                <a:effectLst/>
              </a:rPr>
              <a:t>University</a:t>
            </a:r>
            <a:r>
              <a:rPr lang="fr-FR" sz="1300" dirty="0">
                <a:effectLst/>
              </a:rPr>
              <a:t> of </a:t>
            </a:r>
            <a:r>
              <a:rPr lang="fr-FR" sz="1300" dirty="0" err="1">
                <a:effectLst/>
              </a:rPr>
              <a:t>Hawai’i</a:t>
            </a:r>
            <a:r>
              <a:rPr lang="fr-FR" sz="1300" dirty="0">
                <a:effectLst/>
              </a:rPr>
              <a:t> </a:t>
            </a:r>
            <a:r>
              <a:rPr lang="fr-FR" sz="1300" dirty="0" err="1">
                <a:effectLst/>
              </a:rPr>
              <a:t>Press</a:t>
            </a:r>
            <a:r>
              <a:rPr lang="fr-FR" sz="1300" dirty="0">
                <a:effectLst/>
              </a:rPr>
              <a:t>. </a:t>
            </a:r>
          </a:p>
          <a:p>
            <a:pPr>
              <a:buNone/>
            </a:pPr>
            <a:r>
              <a:rPr lang="fr-FR" sz="1300" cap="small" dirty="0">
                <a:effectLst/>
              </a:rPr>
              <a:t>LENA J.C.</a:t>
            </a:r>
            <a:r>
              <a:rPr lang="fr-FR" sz="1300" dirty="0">
                <a:effectLst/>
              </a:rPr>
              <a:t>, </a:t>
            </a:r>
            <a:r>
              <a:rPr lang="fr-FR" sz="1300" cap="small" dirty="0">
                <a:effectLst/>
              </a:rPr>
              <a:t>PETERSON R.A.</a:t>
            </a:r>
            <a:r>
              <a:rPr lang="fr-FR" sz="1300" dirty="0">
                <a:effectLst/>
              </a:rPr>
              <a:t>, 2008, « Classification as Culture: Types and </a:t>
            </a:r>
            <a:r>
              <a:rPr lang="fr-FR" sz="1300" dirty="0" err="1">
                <a:effectLst/>
              </a:rPr>
              <a:t>Trajectories</a:t>
            </a:r>
            <a:r>
              <a:rPr lang="fr-FR" sz="1300" dirty="0">
                <a:effectLst/>
              </a:rPr>
              <a:t> of Music Genres », </a:t>
            </a:r>
            <a:r>
              <a:rPr lang="fr-FR" sz="1300" i="1" dirty="0">
                <a:effectLst/>
              </a:rPr>
              <a:t>American </a:t>
            </a:r>
            <a:r>
              <a:rPr lang="fr-FR" sz="1300" i="1" dirty="0" err="1">
                <a:effectLst/>
              </a:rPr>
              <a:t>Sociological</a:t>
            </a:r>
            <a:r>
              <a:rPr lang="fr-FR" sz="1300" i="1" dirty="0">
                <a:effectLst/>
              </a:rPr>
              <a:t> </a:t>
            </a:r>
            <a:r>
              <a:rPr lang="fr-FR" sz="1300" i="1" dirty="0" err="1">
                <a:effectLst/>
              </a:rPr>
              <a:t>Review</a:t>
            </a:r>
            <a:r>
              <a:rPr lang="fr-FR" sz="1300" dirty="0">
                <a:effectLst/>
              </a:rPr>
              <a:t>, </a:t>
            </a:r>
            <a:r>
              <a:rPr lang="fr-FR" sz="1300" i="1" dirty="0">
                <a:effectLst/>
              </a:rPr>
              <a:t>73</a:t>
            </a:r>
            <a:r>
              <a:rPr lang="fr-FR" sz="1300" dirty="0">
                <a:effectLst/>
              </a:rPr>
              <a:t>, 5, p. 697‑718.</a:t>
            </a:r>
          </a:p>
          <a:p>
            <a:pPr>
              <a:buNone/>
            </a:pPr>
            <a:r>
              <a:rPr lang="fr-FR" sz="1300" cap="small" dirty="0">
                <a:effectLst/>
              </a:rPr>
              <a:t>PACOURET J.</a:t>
            </a:r>
            <a:r>
              <a:rPr lang="fr-FR" sz="1300" dirty="0">
                <a:effectLst/>
              </a:rPr>
              <a:t>, 2015, « Logiques d’engagement des réalisateurs de films au sujet de la loi </a:t>
            </a:r>
            <a:r>
              <a:rPr lang="fr-FR" sz="1300" dirty="0" err="1">
                <a:effectLst/>
              </a:rPr>
              <a:t>HADOPI:Effet</a:t>
            </a:r>
            <a:r>
              <a:rPr lang="fr-FR" sz="1300" dirty="0">
                <a:effectLst/>
              </a:rPr>
              <a:t> de corps, effet de champ et division du travail de représentation professionnelle des cinéastes », </a:t>
            </a:r>
            <a:r>
              <a:rPr lang="fr-FR" sz="1300" i="1" dirty="0">
                <a:effectLst/>
              </a:rPr>
              <a:t>Actes de la recherche en sciences sociales</a:t>
            </a:r>
            <a:r>
              <a:rPr lang="fr-FR" sz="1300" dirty="0">
                <a:effectLst/>
              </a:rPr>
              <a:t>, </a:t>
            </a:r>
            <a:r>
              <a:rPr lang="fr-FR" sz="1300" i="1" dirty="0">
                <a:effectLst/>
              </a:rPr>
              <a:t>206207</a:t>
            </a:r>
            <a:r>
              <a:rPr lang="fr-FR" sz="1300" dirty="0">
                <a:effectLst/>
              </a:rPr>
              <a:t>, 1, p. 138‑155. </a:t>
            </a:r>
          </a:p>
          <a:p>
            <a:pPr>
              <a:buNone/>
            </a:pPr>
            <a:r>
              <a:rPr lang="fr-FR" sz="1300" cap="small" dirty="0">
                <a:effectLst/>
              </a:rPr>
              <a:t>PETTERSEN D.</a:t>
            </a:r>
            <a:r>
              <a:rPr lang="fr-FR" sz="1300" dirty="0">
                <a:effectLst/>
              </a:rPr>
              <a:t>, 2023, </a:t>
            </a:r>
            <a:r>
              <a:rPr lang="fr-FR" sz="1300" i="1" dirty="0">
                <a:effectLst/>
              </a:rPr>
              <a:t>French B </a:t>
            </a:r>
            <a:r>
              <a:rPr lang="fr-FR" sz="1300" i="1" dirty="0" err="1">
                <a:effectLst/>
              </a:rPr>
              <a:t>Movies</a:t>
            </a:r>
            <a:r>
              <a:rPr lang="fr-FR" sz="1300" i="1" dirty="0">
                <a:effectLst/>
              </a:rPr>
              <a:t>: </a:t>
            </a:r>
            <a:r>
              <a:rPr lang="fr-FR" sz="1300" i="1" dirty="0" err="1">
                <a:effectLst/>
              </a:rPr>
              <a:t>Suburban</a:t>
            </a:r>
            <a:r>
              <a:rPr lang="fr-FR" sz="1300" i="1" dirty="0">
                <a:effectLst/>
              </a:rPr>
              <a:t> </a:t>
            </a:r>
            <a:r>
              <a:rPr lang="fr-FR" sz="1300" i="1" dirty="0" err="1">
                <a:effectLst/>
              </a:rPr>
              <a:t>Spaces</a:t>
            </a:r>
            <a:r>
              <a:rPr lang="fr-FR" sz="1300" i="1" dirty="0">
                <a:effectLst/>
              </a:rPr>
              <a:t>, </a:t>
            </a:r>
            <a:r>
              <a:rPr lang="fr-FR" sz="1300" i="1" dirty="0" err="1">
                <a:effectLst/>
              </a:rPr>
              <a:t>Universalism</a:t>
            </a:r>
            <a:r>
              <a:rPr lang="fr-FR" sz="1300" i="1" dirty="0">
                <a:effectLst/>
              </a:rPr>
              <a:t>, and the Challenge of Hollywood</a:t>
            </a:r>
            <a:r>
              <a:rPr lang="fr-FR" sz="1300" dirty="0">
                <a:effectLst/>
              </a:rPr>
              <a:t>, Indiana </a:t>
            </a:r>
            <a:r>
              <a:rPr lang="fr-FR" sz="1300" dirty="0" err="1">
                <a:effectLst/>
              </a:rPr>
              <a:t>University</a:t>
            </a:r>
            <a:r>
              <a:rPr lang="fr-FR" sz="1300" dirty="0">
                <a:effectLst/>
              </a:rPr>
              <a:t> </a:t>
            </a:r>
            <a:r>
              <a:rPr lang="fr-FR" sz="1300" dirty="0" err="1">
                <a:effectLst/>
              </a:rPr>
              <a:t>Press</a:t>
            </a:r>
            <a:r>
              <a:rPr lang="fr-FR" sz="1300" dirty="0">
                <a:effectLst/>
              </a:rPr>
              <a:t>. </a:t>
            </a:r>
          </a:p>
          <a:p>
            <a:pPr>
              <a:buNone/>
            </a:pPr>
            <a:r>
              <a:rPr lang="fr-FR" sz="1300" cap="small" dirty="0">
                <a:effectLst/>
              </a:rPr>
              <a:t>ROTH C.</a:t>
            </a:r>
            <a:r>
              <a:rPr lang="fr-FR" sz="1300" dirty="0">
                <a:effectLst/>
              </a:rPr>
              <a:t>, </a:t>
            </a:r>
            <a:r>
              <a:rPr lang="fr-FR" sz="1300" cap="small" dirty="0">
                <a:effectLst/>
              </a:rPr>
              <a:t>POROUX J.</a:t>
            </a:r>
            <a:r>
              <a:rPr lang="fr-FR" sz="1300" dirty="0">
                <a:effectLst/>
              </a:rPr>
              <a:t>, 2022, « L’écriture guidée du code », </a:t>
            </a:r>
            <a:r>
              <a:rPr lang="fr-FR" sz="1300" i="1" dirty="0">
                <a:effectLst/>
              </a:rPr>
              <a:t>RESET. Recherches en sciences sociales sur Internet</a:t>
            </a:r>
            <a:r>
              <a:rPr lang="fr-FR" sz="1300" dirty="0">
                <a:effectLst/>
              </a:rPr>
              <a:t>, 11. </a:t>
            </a:r>
          </a:p>
          <a:p>
            <a:pPr>
              <a:buNone/>
            </a:pPr>
            <a:r>
              <a:rPr lang="fr-FR" sz="1300" cap="small" dirty="0">
                <a:effectLst/>
              </a:rPr>
              <a:t>SEAVER N.</a:t>
            </a:r>
            <a:r>
              <a:rPr lang="fr-FR" sz="1300" dirty="0">
                <a:effectLst/>
              </a:rPr>
              <a:t>, 2019, « </a:t>
            </a:r>
            <a:r>
              <a:rPr lang="fr-FR" sz="1300" dirty="0" err="1">
                <a:effectLst/>
              </a:rPr>
              <a:t>Captivating</a:t>
            </a:r>
            <a:r>
              <a:rPr lang="fr-FR" sz="1300" dirty="0">
                <a:effectLst/>
              </a:rPr>
              <a:t> </a:t>
            </a:r>
            <a:r>
              <a:rPr lang="fr-FR" sz="1300" dirty="0" err="1">
                <a:effectLst/>
              </a:rPr>
              <a:t>algorithms</a:t>
            </a:r>
            <a:r>
              <a:rPr lang="fr-FR" sz="1300" dirty="0">
                <a:effectLst/>
              </a:rPr>
              <a:t>: </a:t>
            </a:r>
            <a:r>
              <a:rPr lang="fr-FR" sz="1300" dirty="0" err="1">
                <a:effectLst/>
              </a:rPr>
              <a:t>Recommender</a:t>
            </a:r>
            <a:r>
              <a:rPr lang="fr-FR" sz="1300" dirty="0">
                <a:effectLst/>
              </a:rPr>
              <a:t> </a:t>
            </a:r>
            <a:r>
              <a:rPr lang="fr-FR" sz="1300" dirty="0" err="1">
                <a:effectLst/>
              </a:rPr>
              <a:t>systems</a:t>
            </a:r>
            <a:r>
              <a:rPr lang="fr-FR" sz="1300" dirty="0">
                <a:effectLst/>
              </a:rPr>
              <a:t> as traps », </a:t>
            </a:r>
            <a:r>
              <a:rPr lang="fr-FR" sz="1300" i="1" dirty="0">
                <a:effectLst/>
              </a:rPr>
              <a:t>Journal of </a:t>
            </a:r>
            <a:r>
              <a:rPr lang="fr-FR" sz="1300" i="1" dirty="0" err="1">
                <a:effectLst/>
              </a:rPr>
              <a:t>Material</a:t>
            </a:r>
            <a:r>
              <a:rPr lang="fr-FR" sz="1300" i="1" dirty="0">
                <a:effectLst/>
              </a:rPr>
              <a:t> Culture</a:t>
            </a:r>
            <a:r>
              <a:rPr lang="fr-FR" sz="1300" dirty="0">
                <a:effectLst/>
              </a:rPr>
              <a:t>, </a:t>
            </a:r>
            <a:r>
              <a:rPr lang="fr-FR" sz="1300" i="1" dirty="0">
                <a:effectLst/>
              </a:rPr>
              <a:t>24</a:t>
            </a:r>
            <a:r>
              <a:rPr lang="fr-FR" sz="1300" dirty="0">
                <a:effectLst/>
              </a:rPr>
              <a:t>, 4, p. 421‑436. </a:t>
            </a:r>
          </a:p>
          <a:p>
            <a:pPr>
              <a:buNone/>
            </a:pPr>
            <a:r>
              <a:rPr lang="fr-FR" sz="1300" cap="small" dirty="0">
                <a:effectLst/>
              </a:rPr>
              <a:t>SHARMA A.</a:t>
            </a:r>
            <a:r>
              <a:rPr lang="fr-FR" sz="1300" dirty="0">
                <a:effectLst/>
              </a:rPr>
              <a:t>, </a:t>
            </a:r>
            <a:r>
              <a:rPr lang="fr-FR" sz="1300" cap="small" dirty="0">
                <a:effectLst/>
              </a:rPr>
              <a:t>HOFFMAN J.M.</a:t>
            </a:r>
            <a:r>
              <a:rPr lang="fr-FR" sz="1300" dirty="0">
                <a:effectLst/>
              </a:rPr>
              <a:t>, </a:t>
            </a:r>
            <a:r>
              <a:rPr lang="fr-FR" sz="1300" cap="small" dirty="0">
                <a:effectLst/>
              </a:rPr>
              <a:t>WATTS D.J.</a:t>
            </a:r>
            <a:r>
              <a:rPr lang="fr-FR" sz="1300" dirty="0">
                <a:effectLst/>
              </a:rPr>
              <a:t>, 2015, « </a:t>
            </a:r>
            <a:r>
              <a:rPr lang="fr-FR" sz="1300" dirty="0" err="1">
                <a:effectLst/>
              </a:rPr>
              <a:t>Estimating</a:t>
            </a:r>
            <a:r>
              <a:rPr lang="fr-FR" sz="1300" dirty="0">
                <a:effectLst/>
              </a:rPr>
              <a:t> the Causal Impact of </a:t>
            </a:r>
            <a:r>
              <a:rPr lang="fr-FR" sz="1300" dirty="0" err="1">
                <a:effectLst/>
              </a:rPr>
              <a:t>Recommendation</a:t>
            </a:r>
            <a:r>
              <a:rPr lang="fr-FR" sz="1300" dirty="0">
                <a:effectLst/>
              </a:rPr>
              <a:t> </a:t>
            </a:r>
            <a:r>
              <a:rPr lang="fr-FR" sz="1300" dirty="0" err="1">
                <a:effectLst/>
              </a:rPr>
              <a:t>Systems</a:t>
            </a:r>
            <a:r>
              <a:rPr lang="fr-FR" sz="1300" dirty="0">
                <a:effectLst/>
              </a:rPr>
              <a:t> </a:t>
            </a:r>
            <a:r>
              <a:rPr lang="fr-FR" sz="1300" dirty="0" err="1">
                <a:effectLst/>
              </a:rPr>
              <a:t>from</a:t>
            </a:r>
            <a:r>
              <a:rPr lang="fr-FR" sz="1300" dirty="0">
                <a:effectLst/>
              </a:rPr>
              <a:t> </a:t>
            </a:r>
            <a:r>
              <a:rPr lang="fr-FR" sz="1300" dirty="0" err="1">
                <a:effectLst/>
              </a:rPr>
              <a:t>Observational</a:t>
            </a:r>
            <a:r>
              <a:rPr lang="fr-FR" sz="1300" dirty="0">
                <a:effectLst/>
              </a:rPr>
              <a:t> Data », </a:t>
            </a:r>
            <a:r>
              <a:rPr lang="fr-FR" sz="1300" i="1" dirty="0" err="1">
                <a:effectLst/>
              </a:rPr>
              <a:t>Proceedings</a:t>
            </a:r>
            <a:r>
              <a:rPr lang="fr-FR" sz="1300" i="1" dirty="0">
                <a:effectLst/>
              </a:rPr>
              <a:t> of the </a:t>
            </a:r>
            <a:r>
              <a:rPr lang="fr-FR" sz="1300" i="1" dirty="0" err="1">
                <a:effectLst/>
              </a:rPr>
              <a:t>Sixteenth</a:t>
            </a:r>
            <a:r>
              <a:rPr lang="fr-FR" sz="1300" i="1" dirty="0">
                <a:effectLst/>
              </a:rPr>
              <a:t> ACM </a:t>
            </a:r>
            <a:r>
              <a:rPr lang="fr-FR" sz="1300" i="1" dirty="0" err="1">
                <a:effectLst/>
              </a:rPr>
              <a:t>Conference</a:t>
            </a:r>
            <a:r>
              <a:rPr lang="fr-FR" sz="1300" i="1" dirty="0">
                <a:effectLst/>
              </a:rPr>
              <a:t> on </a:t>
            </a:r>
            <a:r>
              <a:rPr lang="fr-FR" sz="1300" i="1" dirty="0" err="1">
                <a:effectLst/>
              </a:rPr>
              <a:t>Economics</a:t>
            </a:r>
            <a:r>
              <a:rPr lang="fr-FR" sz="1300" i="1" dirty="0">
                <a:effectLst/>
              </a:rPr>
              <a:t> and Computation</a:t>
            </a:r>
            <a:r>
              <a:rPr lang="fr-FR" sz="1300" dirty="0">
                <a:effectLst/>
              </a:rPr>
              <a:t>, p. 453‑470. </a:t>
            </a:r>
          </a:p>
          <a:p>
            <a:pPr>
              <a:buNone/>
            </a:pPr>
            <a:r>
              <a:rPr lang="fr-FR" sz="1300" cap="small" dirty="0">
                <a:effectLst/>
              </a:rPr>
              <a:t>VILLERMET Q.</a:t>
            </a:r>
            <a:r>
              <a:rPr lang="fr-FR" sz="1300" dirty="0">
                <a:effectLst/>
              </a:rPr>
              <a:t>, </a:t>
            </a:r>
            <a:r>
              <a:rPr lang="fr-FR" sz="1300" cap="small" dirty="0">
                <a:effectLst/>
              </a:rPr>
              <a:t>POIROUX J.</a:t>
            </a:r>
            <a:r>
              <a:rPr lang="fr-FR" sz="1300" dirty="0">
                <a:effectLst/>
              </a:rPr>
              <a:t>, </a:t>
            </a:r>
            <a:r>
              <a:rPr lang="fr-FR" sz="1300" cap="small" dirty="0">
                <a:effectLst/>
              </a:rPr>
              <a:t>MOUSSALLAM M.</a:t>
            </a:r>
            <a:r>
              <a:rPr lang="fr-FR" sz="1300" dirty="0">
                <a:effectLst/>
              </a:rPr>
              <a:t>, </a:t>
            </a:r>
            <a:r>
              <a:rPr lang="fr-FR" sz="1300" cap="small" dirty="0">
                <a:effectLst/>
              </a:rPr>
              <a:t>LOUAIT T.</a:t>
            </a:r>
            <a:r>
              <a:rPr lang="fr-FR" sz="1300" dirty="0">
                <a:effectLst/>
              </a:rPr>
              <a:t>, </a:t>
            </a:r>
            <a:r>
              <a:rPr lang="fr-FR" sz="1300" cap="small" dirty="0">
                <a:effectLst/>
              </a:rPr>
              <a:t>ROTH C.</a:t>
            </a:r>
            <a:r>
              <a:rPr lang="fr-FR" sz="1300" dirty="0">
                <a:effectLst/>
              </a:rPr>
              <a:t>, 2021, « Follow the guides: </a:t>
            </a:r>
            <a:r>
              <a:rPr lang="fr-FR" sz="1300" dirty="0" err="1">
                <a:effectLst/>
              </a:rPr>
              <a:t>disentangling</a:t>
            </a:r>
            <a:r>
              <a:rPr lang="fr-FR" sz="1300" dirty="0">
                <a:effectLst/>
              </a:rPr>
              <a:t> </a:t>
            </a:r>
            <a:r>
              <a:rPr lang="fr-FR" sz="1300" dirty="0" err="1">
                <a:effectLst/>
              </a:rPr>
              <a:t>human</a:t>
            </a:r>
            <a:r>
              <a:rPr lang="fr-FR" sz="1300" dirty="0">
                <a:effectLst/>
              </a:rPr>
              <a:t> and </a:t>
            </a:r>
            <a:r>
              <a:rPr lang="fr-FR" sz="1300" dirty="0" err="1">
                <a:effectLst/>
              </a:rPr>
              <a:t>algorithmic</a:t>
            </a:r>
            <a:r>
              <a:rPr lang="fr-FR" sz="1300" dirty="0">
                <a:effectLst/>
              </a:rPr>
              <a:t> curation in online music </a:t>
            </a:r>
            <a:r>
              <a:rPr lang="fr-FR" sz="1300" dirty="0" err="1">
                <a:effectLst/>
              </a:rPr>
              <a:t>consumption</a:t>
            </a:r>
            <a:r>
              <a:rPr lang="fr-FR" sz="1300" dirty="0">
                <a:effectLst/>
              </a:rPr>
              <a:t> », </a:t>
            </a:r>
            <a:r>
              <a:rPr lang="fr-FR" sz="1300" i="1" dirty="0" err="1">
                <a:effectLst/>
              </a:rPr>
              <a:t>Fifteenth</a:t>
            </a:r>
            <a:r>
              <a:rPr lang="fr-FR" sz="1300" i="1" dirty="0">
                <a:effectLst/>
              </a:rPr>
              <a:t> ACM </a:t>
            </a:r>
            <a:r>
              <a:rPr lang="fr-FR" sz="1300" i="1" dirty="0" err="1">
                <a:effectLst/>
              </a:rPr>
              <a:t>Conference</a:t>
            </a:r>
            <a:r>
              <a:rPr lang="fr-FR" sz="1300" i="1" dirty="0">
                <a:effectLst/>
              </a:rPr>
              <a:t> on </a:t>
            </a:r>
            <a:r>
              <a:rPr lang="fr-FR" sz="1300" i="1" dirty="0" err="1">
                <a:effectLst/>
              </a:rPr>
              <a:t>Recommender</a:t>
            </a:r>
            <a:r>
              <a:rPr lang="fr-FR" sz="1300" i="1" dirty="0">
                <a:effectLst/>
              </a:rPr>
              <a:t> </a:t>
            </a:r>
            <a:r>
              <a:rPr lang="fr-FR" sz="1300" i="1" dirty="0" err="1">
                <a:effectLst/>
              </a:rPr>
              <a:t>Systems</a:t>
            </a:r>
            <a:r>
              <a:rPr lang="fr-FR" sz="1300" dirty="0">
                <a:effectLst/>
              </a:rPr>
              <a:t>, p. 380‑389. </a:t>
            </a:r>
          </a:p>
          <a:p>
            <a:r>
              <a:rPr lang="fr-FR" sz="1300" dirty="0">
                <a:effectLst/>
              </a:rPr>
              <a:t>2020, « Mehdi </a:t>
            </a:r>
            <a:r>
              <a:rPr lang="fr-FR" sz="1300" dirty="0" err="1">
                <a:effectLst/>
              </a:rPr>
              <a:t>Moussaïd</a:t>
            </a:r>
            <a:r>
              <a:rPr lang="fr-FR" sz="1300" dirty="0">
                <a:effectLst/>
              </a:rPr>
              <a:t>🚶‍♂️🚶‍♀️ (@Mehdi_Moussaid) / X », </a:t>
            </a:r>
            <a:r>
              <a:rPr lang="fr-FR" sz="1300" i="1" dirty="0">
                <a:effectLst/>
              </a:rPr>
              <a:t>X (</a:t>
            </a:r>
            <a:r>
              <a:rPr lang="fr-FR" sz="1300" i="1" dirty="0" err="1">
                <a:effectLst/>
              </a:rPr>
              <a:t>formerly</a:t>
            </a:r>
            <a:r>
              <a:rPr lang="fr-FR" sz="1300" i="1" dirty="0">
                <a:effectLst/>
              </a:rPr>
              <a:t> Twitter)</a:t>
            </a:r>
            <a:r>
              <a:rPr lang="fr-FR" sz="1300" dirty="0">
                <a:effectLst/>
              </a:rPr>
              <a:t>. </a:t>
            </a:r>
            <a:r>
              <a:rPr lang="fr-FR" sz="1300" dirty="0">
                <a:effectLst/>
                <a:hlinkClick r:id="rId2"/>
              </a:rPr>
              <a:t>https://x.com/Mehdi_Moussaid/status/1240939191275597824/photo/1</a:t>
            </a:r>
            <a:r>
              <a:rPr lang="fr-FR" sz="1300" dirty="0">
                <a:effectLst/>
              </a:rPr>
              <a:t> </a:t>
            </a:r>
          </a:p>
          <a:p>
            <a:r>
              <a:rPr lang="fr-FR" sz="1300" dirty="0">
                <a:effectLst/>
              </a:rPr>
              <a:t> </a:t>
            </a:r>
          </a:p>
        </p:txBody>
      </p:sp>
    </p:spTree>
    <p:extLst>
      <p:ext uri="{BB962C8B-B14F-4D97-AF65-F5344CB8AC3E}">
        <p14:creationId xmlns:p14="http://schemas.microsoft.com/office/powerpoint/2010/main" val="4007252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B3C1B-F424-1DB1-CF40-FE0799EE3DF0}"/>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357DF0E-2B37-ABBD-7411-DA962D0CABA1}"/>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B86B037E-134A-7B39-F4D7-CBCC248BE1CD}"/>
              </a:ext>
            </a:extLst>
          </p:cNvPr>
          <p:cNvSpPr>
            <a:spLocks noGrp="1"/>
          </p:cNvSpPr>
          <p:nvPr>
            <p:ph type="sldNum" sz="quarter" idx="7"/>
          </p:nvPr>
        </p:nvSpPr>
        <p:spPr/>
        <p:txBody>
          <a:bodyPr/>
          <a:lstStyle/>
          <a:p>
            <a:fld id="{B6F15528-21DE-4FAA-801E-634DDDAF4B2B}" type="slidenum">
              <a:rPr lang="fr-FR" smtClean="0"/>
              <a:pPr/>
              <a:t>45</a:t>
            </a:fld>
            <a:endParaRPr lang="fr-FR" dirty="0"/>
          </a:p>
        </p:txBody>
      </p:sp>
      <p:sp>
        <p:nvSpPr>
          <p:cNvPr id="5" name="Titre 3">
            <a:extLst>
              <a:ext uri="{FF2B5EF4-FFF2-40B4-BE49-F238E27FC236}">
                <a16:creationId xmlns:a16="http://schemas.microsoft.com/office/drawing/2014/main" id="{6FAE91DF-EF04-2513-98F4-C4CE4EBA8676}"/>
              </a:ext>
            </a:extLst>
          </p:cNvPr>
          <p:cNvSpPr txBox="1">
            <a:spLocks/>
          </p:cNvSpPr>
          <p:nvPr/>
        </p:nvSpPr>
        <p:spPr>
          <a:xfrm>
            <a:off x="970147" y="839709"/>
            <a:ext cx="10612253" cy="85278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902" b="1" i="0" kern="1200">
                <a:solidFill>
                  <a:schemeClr val="bg1"/>
                </a:solidFill>
                <a:latin typeface="Tahoma"/>
                <a:ea typeface="+mj-ea"/>
                <a:cs typeface="Tahoma"/>
              </a:defRPr>
            </a:lvl1pPr>
          </a:lstStyle>
          <a:p>
            <a:r>
              <a:rPr lang="fr-FR" dirty="0">
                <a:solidFill>
                  <a:schemeClr val="tx1"/>
                </a:solidFill>
              </a:rPr>
              <a:t>Textes théoriques culture en ligne</a:t>
            </a:r>
          </a:p>
        </p:txBody>
      </p:sp>
      <p:sp>
        <p:nvSpPr>
          <p:cNvPr id="7" name="ZoneTexte 6">
            <a:extLst>
              <a:ext uri="{FF2B5EF4-FFF2-40B4-BE49-F238E27FC236}">
                <a16:creationId xmlns:a16="http://schemas.microsoft.com/office/drawing/2014/main" id="{92EB67E2-824E-7DE0-1B84-000BD8BD6472}"/>
              </a:ext>
            </a:extLst>
          </p:cNvPr>
          <p:cNvSpPr txBox="1"/>
          <p:nvPr/>
        </p:nvSpPr>
        <p:spPr>
          <a:xfrm>
            <a:off x="554267" y="1963179"/>
            <a:ext cx="10493828" cy="4278094"/>
          </a:xfrm>
          <a:prstGeom prst="rect">
            <a:avLst/>
          </a:prstGeom>
          <a:noFill/>
        </p:spPr>
        <p:txBody>
          <a:bodyPr wrap="square">
            <a:spAutoFit/>
          </a:bodyPr>
          <a:lstStyle/>
          <a:p>
            <a:pPr>
              <a:buNone/>
            </a:pPr>
            <a:r>
              <a:rPr lang="fr-FR" sz="1600" cap="small" dirty="0">
                <a:effectLst/>
              </a:rPr>
              <a:t>ANDERSON C.</a:t>
            </a:r>
            <a:r>
              <a:rPr lang="fr-FR" sz="1600" dirty="0">
                <a:effectLst/>
              </a:rPr>
              <a:t>, 2008, </a:t>
            </a:r>
            <a:r>
              <a:rPr lang="fr-FR" sz="1600" i="1" dirty="0">
                <a:effectLst/>
              </a:rPr>
              <a:t>The Long Tail: </a:t>
            </a:r>
            <a:r>
              <a:rPr lang="fr-FR" sz="1600" i="1" dirty="0" err="1">
                <a:effectLst/>
              </a:rPr>
              <a:t>Why</a:t>
            </a:r>
            <a:r>
              <a:rPr lang="fr-FR" sz="1600" i="1" dirty="0">
                <a:effectLst/>
              </a:rPr>
              <a:t> the Future of Business Is </a:t>
            </a:r>
            <a:r>
              <a:rPr lang="fr-FR" sz="1600" i="1" dirty="0" err="1">
                <a:effectLst/>
              </a:rPr>
              <a:t>Selling</a:t>
            </a:r>
            <a:r>
              <a:rPr lang="fr-FR" sz="1600" i="1" dirty="0">
                <a:effectLst/>
              </a:rPr>
              <a:t> </a:t>
            </a:r>
            <a:r>
              <a:rPr lang="fr-FR" sz="1600" i="1" dirty="0" err="1">
                <a:effectLst/>
              </a:rPr>
              <a:t>Less</a:t>
            </a:r>
            <a:r>
              <a:rPr lang="fr-FR" sz="1600" i="1" dirty="0">
                <a:effectLst/>
              </a:rPr>
              <a:t> of More</a:t>
            </a:r>
            <a:r>
              <a:rPr lang="fr-FR" sz="1600" dirty="0">
                <a:effectLst/>
              </a:rPr>
              <a:t>, </a:t>
            </a:r>
            <a:r>
              <a:rPr lang="fr-FR" sz="1600" dirty="0" err="1">
                <a:effectLst/>
              </a:rPr>
              <a:t>Revised</a:t>
            </a:r>
            <a:r>
              <a:rPr lang="fr-FR" sz="1600" dirty="0">
                <a:effectLst/>
              </a:rPr>
              <a:t> édition, New York, USA, Hyperion - </a:t>
            </a:r>
            <a:r>
              <a:rPr lang="fr-FR" sz="1600" dirty="0" err="1">
                <a:effectLst/>
              </a:rPr>
              <a:t>Acquired</a:t>
            </a:r>
            <a:r>
              <a:rPr lang="fr-FR" sz="1600" dirty="0">
                <a:effectLst/>
              </a:rPr>
              <a:t> Assets, 288 p.</a:t>
            </a:r>
          </a:p>
          <a:p>
            <a:pPr>
              <a:buNone/>
            </a:pPr>
            <a:r>
              <a:rPr lang="fr-FR" sz="1600" cap="small" dirty="0">
                <a:effectLst/>
              </a:rPr>
              <a:t>BOURDIEU P.</a:t>
            </a:r>
            <a:r>
              <a:rPr lang="fr-FR" sz="1600" dirty="0">
                <a:effectLst/>
              </a:rPr>
              <a:t>, 1979, </a:t>
            </a:r>
            <a:r>
              <a:rPr lang="fr-FR" sz="1600" i="1" dirty="0">
                <a:effectLst/>
              </a:rPr>
              <a:t>La Distinction</a:t>
            </a:r>
            <a:r>
              <a:rPr lang="fr-FR" sz="1600" dirty="0">
                <a:effectLst/>
              </a:rPr>
              <a:t>, Editions de Minuit, 680 p.</a:t>
            </a:r>
          </a:p>
          <a:p>
            <a:pPr>
              <a:buNone/>
            </a:pPr>
            <a:r>
              <a:rPr lang="fr-FR" sz="1600" cap="small" dirty="0">
                <a:effectLst/>
              </a:rPr>
              <a:t>HESMONDGALGH D.</a:t>
            </a:r>
            <a:r>
              <a:rPr lang="fr-FR" sz="1600" dirty="0">
                <a:effectLst/>
              </a:rPr>
              <a:t>, 2022, « </a:t>
            </a:r>
            <a:r>
              <a:rPr lang="fr-FR" sz="1600" dirty="0" err="1">
                <a:effectLst/>
              </a:rPr>
              <a:t>Streaming’s</a:t>
            </a:r>
            <a:r>
              <a:rPr lang="fr-FR" sz="1600" dirty="0">
                <a:effectLst/>
              </a:rPr>
              <a:t> </a:t>
            </a:r>
            <a:r>
              <a:rPr lang="fr-FR" sz="1600" dirty="0" err="1">
                <a:effectLst/>
              </a:rPr>
              <a:t>Effects</a:t>
            </a:r>
            <a:r>
              <a:rPr lang="fr-FR" sz="1600" dirty="0">
                <a:effectLst/>
              </a:rPr>
              <a:t> on Music Culture: Old </a:t>
            </a:r>
            <a:r>
              <a:rPr lang="fr-FR" sz="1600" dirty="0" err="1">
                <a:effectLst/>
              </a:rPr>
              <a:t>Anxieties</a:t>
            </a:r>
            <a:r>
              <a:rPr lang="fr-FR" sz="1600" dirty="0">
                <a:effectLst/>
              </a:rPr>
              <a:t> and New Simplifications », </a:t>
            </a:r>
            <a:r>
              <a:rPr lang="fr-FR" sz="1600" i="1" dirty="0">
                <a:effectLst/>
              </a:rPr>
              <a:t>Cultural </a:t>
            </a:r>
            <a:r>
              <a:rPr lang="fr-FR" sz="1600" i="1" dirty="0" err="1">
                <a:effectLst/>
              </a:rPr>
              <a:t>Sociology</a:t>
            </a:r>
            <a:r>
              <a:rPr lang="fr-FR" sz="1600" dirty="0">
                <a:effectLst/>
              </a:rPr>
              <a:t>, </a:t>
            </a:r>
            <a:r>
              <a:rPr lang="fr-FR" sz="1600" i="1" dirty="0">
                <a:effectLst/>
              </a:rPr>
              <a:t>16</a:t>
            </a:r>
            <a:r>
              <a:rPr lang="fr-FR" sz="1600" dirty="0">
                <a:effectLst/>
              </a:rPr>
              <a:t>, 1, p. 3‑24. </a:t>
            </a:r>
          </a:p>
          <a:p>
            <a:pPr>
              <a:buNone/>
            </a:pPr>
            <a:r>
              <a:rPr lang="fr-FR" sz="1600" cap="small" dirty="0">
                <a:effectLst/>
              </a:rPr>
              <a:t>LAHIRE B.</a:t>
            </a:r>
            <a:r>
              <a:rPr lang="fr-FR" sz="1600" dirty="0">
                <a:effectLst/>
              </a:rPr>
              <a:t>, 2001, « Catégorisations et logiques individuelles : les obstacles à une sociologie des variations </a:t>
            </a:r>
            <a:r>
              <a:rPr lang="fr-FR" sz="1600" dirty="0" err="1">
                <a:effectLst/>
              </a:rPr>
              <a:t>intra-individuelles</a:t>
            </a:r>
            <a:r>
              <a:rPr lang="fr-FR" sz="1600" dirty="0">
                <a:effectLst/>
              </a:rPr>
              <a:t> », </a:t>
            </a:r>
            <a:r>
              <a:rPr lang="fr-FR" sz="1600" i="1" dirty="0">
                <a:effectLst/>
              </a:rPr>
              <a:t>Cahiers internationaux de sociologie</a:t>
            </a:r>
            <a:r>
              <a:rPr lang="fr-FR" sz="1600" dirty="0">
                <a:effectLst/>
              </a:rPr>
              <a:t>, </a:t>
            </a:r>
            <a:r>
              <a:rPr lang="fr-FR" sz="1600" i="1" dirty="0">
                <a:effectLst/>
              </a:rPr>
              <a:t>110</a:t>
            </a:r>
            <a:r>
              <a:rPr lang="fr-FR" sz="1600" dirty="0">
                <a:effectLst/>
              </a:rPr>
              <a:t>, 1, p. 59‑81. </a:t>
            </a:r>
          </a:p>
          <a:p>
            <a:pPr>
              <a:buNone/>
            </a:pPr>
            <a:r>
              <a:rPr lang="fr-FR" sz="1600" cap="small" dirty="0">
                <a:effectLst/>
              </a:rPr>
              <a:t>LENA J.C.</a:t>
            </a:r>
            <a:r>
              <a:rPr lang="fr-FR" sz="1600" dirty="0">
                <a:effectLst/>
              </a:rPr>
              <a:t>, </a:t>
            </a:r>
            <a:r>
              <a:rPr lang="fr-FR" sz="1600" cap="small" dirty="0">
                <a:effectLst/>
              </a:rPr>
              <a:t>PETERSON R.A.</a:t>
            </a:r>
            <a:r>
              <a:rPr lang="fr-FR" sz="1600" dirty="0">
                <a:effectLst/>
              </a:rPr>
              <a:t>, 2008, « Classification as Culture: Types and </a:t>
            </a:r>
            <a:r>
              <a:rPr lang="fr-FR" sz="1600" dirty="0" err="1">
                <a:effectLst/>
              </a:rPr>
              <a:t>Trajectories</a:t>
            </a:r>
            <a:r>
              <a:rPr lang="fr-FR" sz="1600" dirty="0">
                <a:effectLst/>
              </a:rPr>
              <a:t> of Music Genres », </a:t>
            </a:r>
            <a:r>
              <a:rPr lang="fr-FR" sz="1600" i="1" dirty="0">
                <a:effectLst/>
              </a:rPr>
              <a:t>American </a:t>
            </a:r>
            <a:r>
              <a:rPr lang="fr-FR" sz="1600" i="1" dirty="0" err="1">
                <a:effectLst/>
              </a:rPr>
              <a:t>Sociological</a:t>
            </a:r>
            <a:r>
              <a:rPr lang="fr-FR" sz="1600" i="1" dirty="0">
                <a:effectLst/>
              </a:rPr>
              <a:t> </a:t>
            </a:r>
            <a:r>
              <a:rPr lang="fr-FR" sz="1600" i="1" dirty="0" err="1">
                <a:effectLst/>
              </a:rPr>
              <a:t>Review</a:t>
            </a:r>
            <a:r>
              <a:rPr lang="fr-FR" sz="1600" dirty="0">
                <a:effectLst/>
              </a:rPr>
              <a:t>, </a:t>
            </a:r>
            <a:r>
              <a:rPr lang="fr-FR" sz="1600" i="1" dirty="0">
                <a:effectLst/>
              </a:rPr>
              <a:t>73</a:t>
            </a:r>
            <a:r>
              <a:rPr lang="fr-FR" sz="1600" dirty="0">
                <a:effectLst/>
              </a:rPr>
              <a:t>, 5, p. 697‑718.</a:t>
            </a:r>
          </a:p>
          <a:p>
            <a:pPr>
              <a:buNone/>
            </a:pPr>
            <a:r>
              <a:rPr lang="fr-FR" sz="1600" cap="small" dirty="0">
                <a:effectLst/>
              </a:rPr>
              <a:t>PATINAUD B.</a:t>
            </a:r>
            <a:r>
              <a:rPr lang="fr-FR" sz="1600" dirty="0">
                <a:effectLst/>
              </a:rPr>
              <a:t>, 2023, </a:t>
            </a:r>
            <a:r>
              <a:rPr lang="fr-FR" sz="1600" i="1" dirty="0">
                <a:effectLst/>
              </a:rPr>
              <a:t>Le syndrome Magneto: Et si les méchants avaient raison ?</a:t>
            </a:r>
            <a:r>
              <a:rPr lang="fr-FR" sz="1600" dirty="0">
                <a:effectLst/>
              </a:rPr>
              <a:t>, Vauvert, DIABLE VAUVERT, 448 p.</a:t>
            </a:r>
          </a:p>
          <a:p>
            <a:pPr>
              <a:buNone/>
            </a:pPr>
            <a:r>
              <a:rPr lang="fr-FR" sz="1600" cap="small" dirty="0">
                <a:effectLst/>
              </a:rPr>
              <a:t>PETERSON R.</a:t>
            </a:r>
            <a:r>
              <a:rPr lang="fr-FR" sz="1600" dirty="0">
                <a:effectLst/>
              </a:rPr>
              <a:t>, 2004, « Le passage à des goûts omnivores : notions, faits et perspectives », </a:t>
            </a:r>
            <a:r>
              <a:rPr lang="fr-FR" sz="1600" i="1" dirty="0">
                <a:effectLst/>
              </a:rPr>
              <a:t>Sociologie et sociétés</a:t>
            </a:r>
            <a:r>
              <a:rPr lang="fr-FR" sz="1600" dirty="0">
                <a:effectLst/>
              </a:rPr>
              <a:t>, </a:t>
            </a:r>
            <a:r>
              <a:rPr lang="fr-FR" sz="1600" i="1" dirty="0">
                <a:effectLst/>
              </a:rPr>
              <a:t>36</a:t>
            </a:r>
            <a:r>
              <a:rPr lang="fr-FR" sz="1600" dirty="0">
                <a:effectLst/>
              </a:rPr>
              <a:t>, 1, p. 145‑164. </a:t>
            </a:r>
          </a:p>
          <a:p>
            <a:pPr>
              <a:buNone/>
            </a:pPr>
            <a:r>
              <a:rPr lang="fr-FR" sz="1600" cap="small" dirty="0">
                <a:effectLst/>
              </a:rPr>
              <a:t>PETERSON R.A.</a:t>
            </a:r>
            <a:r>
              <a:rPr lang="fr-FR" sz="1600" dirty="0">
                <a:effectLst/>
              </a:rPr>
              <a:t>, 1992, « </a:t>
            </a:r>
            <a:r>
              <a:rPr lang="fr-FR" sz="1600" dirty="0" err="1">
                <a:effectLst/>
              </a:rPr>
              <a:t>Understanding</a:t>
            </a:r>
            <a:r>
              <a:rPr lang="fr-FR" sz="1600" dirty="0">
                <a:effectLst/>
              </a:rPr>
              <a:t> audience segmentation: </a:t>
            </a:r>
            <a:r>
              <a:rPr lang="fr-FR" sz="1600" dirty="0" err="1">
                <a:effectLst/>
              </a:rPr>
              <a:t>From</a:t>
            </a:r>
            <a:r>
              <a:rPr lang="fr-FR" sz="1600" dirty="0">
                <a:effectLst/>
              </a:rPr>
              <a:t> </a:t>
            </a:r>
            <a:r>
              <a:rPr lang="fr-FR" sz="1600" dirty="0" err="1">
                <a:effectLst/>
              </a:rPr>
              <a:t>elite</a:t>
            </a:r>
            <a:r>
              <a:rPr lang="fr-FR" sz="1600" dirty="0">
                <a:effectLst/>
              </a:rPr>
              <a:t> and mass to omnivore and </a:t>
            </a:r>
            <a:r>
              <a:rPr lang="fr-FR" sz="1600" dirty="0" err="1">
                <a:effectLst/>
              </a:rPr>
              <a:t>univore</a:t>
            </a:r>
            <a:r>
              <a:rPr lang="fr-FR" sz="1600" dirty="0">
                <a:effectLst/>
              </a:rPr>
              <a:t> », </a:t>
            </a:r>
            <a:r>
              <a:rPr lang="fr-FR" sz="1600" i="1" dirty="0" err="1">
                <a:effectLst/>
              </a:rPr>
              <a:t>Poetics</a:t>
            </a:r>
            <a:r>
              <a:rPr lang="fr-FR" sz="1600" dirty="0">
                <a:effectLst/>
              </a:rPr>
              <a:t>, </a:t>
            </a:r>
            <a:r>
              <a:rPr lang="fr-FR" sz="1600" i="1" dirty="0">
                <a:effectLst/>
              </a:rPr>
              <a:t>21</a:t>
            </a:r>
            <a:r>
              <a:rPr lang="fr-FR" sz="1600" dirty="0">
                <a:effectLst/>
              </a:rPr>
              <a:t>, 4, p. 243‑258. </a:t>
            </a:r>
          </a:p>
          <a:p>
            <a:r>
              <a:rPr lang="fr-FR" sz="1600" cap="small" dirty="0">
                <a:effectLst/>
              </a:rPr>
              <a:t>SAPIRO G.</a:t>
            </a:r>
            <a:r>
              <a:rPr lang="fr-FR" sz="1600" dirty="0">
                <a:effectLst/>
              </a:rPr>
              <a:t>, </a:t>
            </a:r>
            <a:r>
              <a:rPr lang="fr-FR" sz="1600" cap="small" dirty="0">
                <a:effectLst/>
              </a:rPr>
              <a:t>PACOURET J.</a:t>
            </a:r>
            <a:r>
              <a:rPr lang="fr-FR" sz="1600" dirty="0">
                <a:effectLst/>
              </a:rPr>
              <a:t>, </a:t>
            </a:r>
            <a:r>
              <a:rPr lang="fr-FR" sz="1600" cap="small" dirty="0">
                <a:effectLst/>
              </a:rPr>
              <a:t>PICAUD M.</a:t>
            </a:r>
            <a:r>
              <a:rPr lang="fr-FR" sz="1600" dirty="0">
                <a:effectLst/>
              </a:rPr>
              <a:t>, 2015, « Transformations des champs de production culturelle à l’ère de la mondialisation », </a:t>
            </a:r>
            <a:r>
              <a:rPr lang="fr-FR" sz="1600" i="1" dirty="0">
                <a:effectLst/>
              </a:rPr>
              <a:t>Actes de la recherche en sciences sociales</a:t>
            </a:r>
            <a:r>
              <a:rPr lang="fr-FR" sz="1600" dirty="0">
                <a:effectLst/>
              </a:rPr>
              <a:t>, </a:t>
            </a:r>
            <a:r>
              <a:rPr lang="fr-FR" sz="1600" i="1" dirty="0">
                <a:effectLst/>
              </a:rPr>
              <a:t>206207</a:t>
            </a:r>
            <a:r>
              <a:rPr lang="fr-FR" sz="1600" dirty="0">
                <a:effectLst/>
              </a:rPr>
              <a:t>, 1, p. 4‑13. </a:t>
            </a:r>
          </a:p>
          <a:p>
            <a:endParaRPr lang="fr-FR" sz="1600" dirty="0">
              <a:effectLst/>
            </a:endParaRPr>
          </a:p>
        </p:txBody>
      </p:sp>
    </p:spTree>
    <p:extLst>
      <p:ext uri="{BB962C8B-B14F-4D97-AF65-F5344CB8AC3E}">
        <p14:creationId xmlns:p14="http://schemas.microsoft.com/office/powerpoint/2010/main" val="415334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E32D9E10-E89A-AC6D-AA4F-7D7E9D06351E}"/>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Partie I : Démocratie, internet et pratiques d’influence </a:t>
            </a:r>
          </a:p>
        </p:txBody>
      </p:sp>
    </p:spTree>
    <p:extLst>
      <p:ext uri="{BB962C8B-B14F-4D97-AF65-F5344CB8AC3E}">
        <p14:creationId xmlns:p14="http://schemas.microsoft.com/office/powerpoint/2010/main" val="396721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13A1-1BB2-4BF1-6614-CE49FD5E8375}"/>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30E4806D-9330-CB2C-4779-F2EDAF6443F1}"/>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 Participations en ligne et utopies fondatrices</a:t>
            </a:r>
          </a:p>
        </p:txBody>
      </p:sp>
    </p:spTree>
    <p:extLst>
      <p:ext uri="{BB962C8B-B14F-4D97-AF65-F5344CB8AC3E}">
        <p14:creationId xmlns:p14="http://schemas.microsoft.com/office/powerpoint/2010/main" val="3424490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0CDC7-70E8-44E9-2074-26F52014AF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ED50FA-4C02-3A59-D24D-FD8972C66274}"/>
              </a:ext>
            </a:extLst>
          </p:cNvPr>
          <p:cNvSpPr>
            <a:spLocks noGrp="1"/>
          </p:cNvSpPr>
          <p:nvPr>
            <p:ph type="title"/>
          </p:nvPr>
        </p:nvSpPr>
        <p:spPr/>
        <p:txBody>
          <a:bodyPr/>
          <a:lstStyle/>
          <a:p>
            <a:r>
              <a:rPr lang="fr-FR" dirty="0"/>
              <a:t>(Très) brève histoire d’Internet </a:t>
            </a:r>
          </a:p>
        </p:txBody>
      </p:sp>
      <p:pic>
        <p:nvPicPr>
          <p:cNvPr id="4" name="Image 3" descr="Une image contenant balle, football, sphère&#10;&#10;Le contenu généré par l’IA peut être incorrect.">
            <a:extLst>
              <a:ext uri="{FF2B5EF4-FFF2-40B4-BE49-F238E27FC236}">
                <a16:creationId xmlns:a16="http://schemas.microsoft.com/office/drawing/2014/main" id="{806EEFD4-7763-F4A7-878D-91ED2BE94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13315"/>
            <a:ext cx="2235894" cy="1216932"/>
          </a:xfrm>
          <a:prstGeom prst="rect">
            <a:avLst/>
          </a:prstGeom>
        </p:spPr>
      </p:pic>
      <p:sp>
        <p:nvSpPr>
          <p:cNvPr id="5" name="ZoneTexte 4">
            <a:extLst>
              <a:ext uri="{FF2B5EF4-FFF2-40B4-BE49-F238E27FC236}">
                <a16:creationId xmlns:a16="http://schemas.microsoft.com/office/drawing/2014/main" id="{36BD9A07-F8EA-6651-C342-E1372C923581}"/>
              </a:ext>
            </a:extLst>
          </p:cNvPr>
          <p:cNvSpPr txBox="1"/>
          <p:nvPr/>
        </p:nvSpPr>
        <p:spPr>
          <a:xfrm>
            <a:off x="587829" y="2492829"/>
            <a:ext cx="1817914" cy="369332"/>
          </a:xfrm>
          <a:prstGeom prst="rect">
            <a:avLst/>
          </a:prstGeom>
          <a:noFill/>
        </p:spPr>
        <p:txBody>
          <a:bodyPr wrap="square" rtlCol="0">
            <a:spAutoFit/>
          </a:bodyPr>
          <a:lstStyle/>
          <a:p>
            <a:pPr algn="ctr"/>
            <a:r>
              <a:rPr lang="fr-FR" dirty="0"/>
              <a:t>1962</a:t>
            </a:r>
          </a:p>
        </p:txBody>
      </p:sp>
      <p:sp>
        <p:nvSpPr>
          <p:cNvPr id="6" name="Flèche : droite 5">
            <a:extLst>
              <a:ext uri="{FF2B5EF4-FFF2-40B4-BE49-F238E27FC236}">
                <a16:creationId xmlns:a16="http://schemas.microsoft.com/office/drawing/2014/main" id="{C0B85773-7767-38BB-07EA-BF41F495634C}"/>
              </a:ext>
            </a:extLst>
          </p:cNvPr>
          <p:cNvSpPr/>
          <p:nvPr/>
        </p:nvSpPr>
        <p:spPr>
          <a:xfrm>
            <a:off x="3145971" y="3646714"/>
            <a:ext cx="620486" cy="446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FB58731-EB10-163A-EA00-9CE0A790F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429" y="3113315"/>
            <a:ext cx="1596854" cy="1598413"/>
          </a:xfrm>
          <a:prstGeom prst="rect">
            <a:avLst/>
          </a:prstGeom>
        </p:spPr>
      </p:pic>
      <p:sp>
        <p:nvSpPr>
          <p:cNvPr id="9" name="ZoneTexte 8">
            <a:extLst>
              <a:ext uri="{FF2B5EF4-FFF2-40B4-BE49-F238E27FC236}">
                <a16:creationId xmlns:a16="http://schemas.microsoft.com/office/drawing/2014/main" id="{1F666E85-40E2-0F59-A030-68F87E5E765A}"/>
              </a:ext>
            </a:extLst>
          </p:cNvPr>
          <p:cNvSpPr txBox="1"/>
          <p:nvPr/>
        </p:nvSpPr>
        <p:spPr>
          <a:xfrm>
            <a:off x="3753899" y="2501267"/>
            <a:ext cx="1817914" cy="369332"/>
          </a:xfrm>
          <a:prstGeom prst="rect">
            <a:avLst/>
          </a:prstGeom>
          <a:noFill/>
        </p:spPr>
        <p:txBody>
          <a:bodyPr wrap="square" rtlCol="0">
            <a:spAutoFit/>
          </a:bodyPr>
          <a:lstStyle/>
          <a:p>
            <a:pPr algn="ctr"/>
            <a:r>
              <a:rPr lang="fr-FR" dirty="0"/>
              <a:t>1969</a:t>
            </a:r>
          </a:p>
        </p:txBody>
      </p:sp>
      <p:sp>
        <p:nvSpPr>
          <p:cNvPr id="10" name="ZoneTexte 9">
            <a:extLst>
              <a:ext uri="{FF2B5EF4-FFF2-40B4-BE49-F238E27FC236}">
                <a16:creationId xmlns:a16="http://schemas.microsoft.com/office/drawing/2014/main" id="{07D77894-54DC-287C-7D9A-CF19CCF48478}"/>
              </a:ext>
            </a:extLst>
          </p:cNvPr>
          <p:cNvSpPr txBox="1"/>
          <p:nvPr/>
        </p:nvSpPr>
        <p:spPr>
          <a:xfrm>
            <a:off x="3766457" y="4769778"/>
            <a:ext cx="1817914" cy="646331"/>
          </a:xfrm>
          <a:prstGeom prst="rect">
            <a:avLst/>
          </a:prstGeom>
          <a:noFill/>
        </p:spPr>
        <p:txBody>
          <a:bodyPr wrap="square" rtlCol="0">
            <a:spAutoFit/>
          </a:bodyPr>
          <a:lstStyle/>
          <a:p>
            <a:pPr algn="ctr"/>
            <a:r>
              <a:rPr lang="fr-FR" dirty="0"/>
              <a:t>Network </a:t>
            </a:r>
            <a:r>
              <a:rPr lang="fr-FR" dirty="0" err="1"/>
              <a:t>working</a:t>
            </a:r>
            <a:r>
              <a:rPr lang="fr-FR" dirty="0"/>
              <a:t> group</a:t>
            </a:r>
          </a:p>
        </p:txBody>
      </p:sp>
      <p:sp>
        <p:nvSpPr>
          <p:cNvPr id="11" name="ZoneTexte 10">
            <a:extLst>
              <a:ext uri="{FF2B5EF4-FFF2-40B4-BE49-F238E27FC236}">
                <a16:creationId xmlns:a16="http://schemas.microsoft.com/office/drawing/2014/main" id="{942C6F2F-098B-BC94-062F-4FC6A6B54792}"/>
              </a:ext>
            </a:extLst>
          </p:cNvPr>
          <p:cNvSpPr txBox="1"/>
          <p:nvPr/>
        </p:nvSpPr>
        <p:spPr>
          <a:xfrm>
            <a:off x="8305801" y="424543"/>
            <a:ext cx="3048000" cy="2031325"/>
          </a:xfrm>
          <a:prstGeom prst="rect">
            <a:avLst/>
          </a:prstGeom>
          <a:noFill/>
        </p:spPr>
        <p:txBody>
          <a:bodyPr wrap="square" rtlCol="0">
            <a:spAutoFit/>
          </a:bodyPr>
          <a:lstStyle/>
          <a:p>
            <a:r>
              <a:rPr lang="fr-FR" dirty="0"/>
              <a:t>1971 : 23 ordinateurs reliés</a:t>
            </a:r>
          </a:p>
          <a:p>
            <a:r>
              <a:rPr lang="fr-FR" dirty="0"/>
              <a:t>1973 : relié à l’Angleterre et la Norvège</a:t>
            </a:r>
          </a:p>
          <a:p>
            <a:r>
              <a:rPr lang="fr-FR" dirty="0"/>
              <a:t>1984 : 1000 ordinateurs </a:t>
            </a:r>
          </a:p>
          <a:p>
            <a:r>
              <a:rPr lang="fr-FR" dirty="0"/>
              <a:t>1989 : 100k ordinateurs</a:t>
            </a:r>
          </a:p>
          <a:p>
            <a:r>
              <a:rPr lang="fr-FR" dirty="0"/>
              <a:t>1996 : 36M d’utilisateurs</a:t>
            </a:r>
          </a:p>
          <a:p>
            <a:r>
              <a:rPr lang="fr-FR" dirty="0"/>
              <a:t>2021 : 4,6G d’utilisateurs</a:t>
            </a:r>
          </a:p>
        </p:txBody>
      </p:sp>
      <p:sp>
        <p:nvSpPr>
          <p:cNvPr id="12" name="Flèche : droite 11">
            <a:extLst>
              <a:ext uri="{FF2B5EF4-FFF2-40B4-BE49-F238E27FC236}">
                <a16:creationId xmlns:a16="http://schemas.microsoft.com/office/drawing/2014/main" id="{8AAFCCD0-8356-8DD2-DFC3-EB3E2BFB80AC}"/>
              </a:ext>
            </a:extLst>
          </p:cNvPr>
          <p:cNvSpPr/>
          <p:nvPr/>
        </p:nvSpPr>
        <p:spPr>
          <a:xfrm>
            <a:off x="5584371" y="3646713"/>
            <a:ext cx="620486" cy="446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5A273260-0EFB-5B1A-987F-6EE6C6CFDDE4}"/>
              </a:ext>
            </a:extLst>
          </p:cNvPr>
          <p:cNvSpPr txBox="1"/>
          <p:nvPr/>
        </p:nvSpPr>
        <p:spPr>
          <a:xfrm>
            <a:off x="6276273" y="2501267"/>
            <a:ext cx="1817914" cy="369332"/>
          </a:xfrm>
          <a:prstGeom prst="rect">
            <a:avLst/>
          </a:prstGeom>
          <a:noFill/>
        </p:spPr>
        <p:txBody>
          <a:bodyPr wrap="square" rtlCol="0">
            <a:spAutoFit/>
          </a:bodyPr>
          <a:lstStyle/>
          <a:p>
            <a:pPr algn="ctr"/>
            <a:r>
              <a:rPr lang="fr-FR" dirty="0"/>
              <a:t>1990</a:t>
            </a:r>
          </a:p>
        </p:txBody>
      </p:sp>
      <p:pic>
        <p:nvPicPr>
          <p:cNvPr id="15" name="Image 14" descr="Une image contenant capture d’écran, sphère, conception&#10;&#10;Le contenu généré par l’IA peut être incorrect.">
            <a:extLst>
              <a:ext uri="{FF2B5EF4-FFF2-40B4-BE49-F238E27FC236}">
                <a16:creationId xmlns:a16="http://schemas.microsoft.com/office/drawing/2014/main" id="{FBD26FAC-ECA7-962B-F668-53631546F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48" y="2967011"/>
            <a:ext cx="2012720" cy="1509540"/>
          </a:xfrm>
          <a:prstGeom prst="rect">
            <a:avLst/>
          </a:prstGeom>
        </p:spPr>
      </p:pic>
      <p:sp>
        <p:nvSpPr>
          <p:cNvPr id="16" name="Flèche : droite 15">
            <a:extLst>
              <a:ext uri="{FF2B5EF4-FFF2-40B4-BE49-F238E27FC236}">
                <a16:creationId xmlns:a16="http://schemas.microsoft.com/office/drawing/2014/main" id="{2C0F4F03-9BDB-6E69-151A-059A6C9CF7CB}"/>
              </a:ext>
            </a:extLst>
          </p:cNvPr>
          <p:cNvSpPr/>
          <p:nvPr/>
        </p:nvSpPr>
        <p:spPr>
          <a:xfrm>
            <a:off x="8396104" y="3646712"/>
            <a:ext cx="620486" cy="446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descr="Une image contenant Appareils électroniques, personne, ordinateur, intérieur&#10;&#10;Le contenu généré par l’IA peut être incorrect.">
            <a:extLst>
              <a:ext uri="{FF2B5EF4-FFF2-40B4-BE49-F238E27FC236}">
                <a16:creationId xmlns:a16="http://schemas.microsoft.com/office/drawing/2014/main" id="{0C0CBD63-07FD-CEAD-3D09-780628B95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1826" y="3066581"/>
            <a:ext cx="2493282" cy="1599406"/>
          </a:xfrm>
          <a:prstGeom prst="rect">
            <a:avLst/>
          </a:prstGeom>
        </p:spPr>
      </p:pic>
      <p:sp>
        <p:nvSpPr>
          <p:cNvPr id="19" name="ZoneTexte 18">
            <a:extLst>
              <a:ext uri="{FF2B5EF4-FFF2-40B4-BE49-F238E27FC236}">
                <a16:creationId xmlns:a16="http://schemas.microsoft.com/office/drawing/2014/main" id="{AADC84DE-4581-13BE-C798-27387A93EFF6}"/>
              </a:ext>
            </a:extLst>
          </p:cNvPr>
          <p:cNvSpPr txBox="1"/>
          <p:nvPr/>
        </p:nvSpPr>
        <p:spPr>
          <a:xfrm>
            <a:off x="9479510" y="4814765"/>
            <a:ext cx="1817914" cy="369332"/>
          </a:xfrm>
          <a:prstGeom prst="rect">
            <a:avLst/>
          </a:prstGeom>
          <a:noFill/>
        </p:spPr>
        <p:txBody>
          <a:bodyPr wrap="square" rtlCol="0">
            <a:spAutoFit/>
          </a:bodyPr>
          <a:lstStyle/>
          <a:p>
            <a:pPr algn="ctr"/>
            <a:r>
              <a:rPr lang="fr-FR" dirty="0"/>
              <a:t>World Wide Web</a:t>
            </a:r>
          </a:p>
        </p:txBody>
      </p:sp>
    </p:spTree>
    <p:extLst>
      <p:ext uri="{BB962C8B-B14F-4D97-AF65-F5344CB8AC3E}">
        <p14:creationId xmlns:p14="http://schemas.microsoft.com/office/powerpoint/2010/main" val="358156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89B2A7-DDEF-03BC-6CEC-C47F15FE008E}"/>
              </a:ext>
            </a:extLst>
          </p:cNvPr>
          <p:cNvSpPr>
            <a:spLocks noGrp="1"/>
          </p:cNvSpPr>
          <p:nvPr>
            <p:ph type="title"/>
          </p:nvPr>
        </p:nvSpPr>
        <p:spPr/>
        <p:txBody>
          <a:bodyPr/>
          <a:lstStyle/>
          <a:p>
            <a:r>
              <a:rPr lang="fr-FR" dirty="0"/>
              <a:t>L’internet des fondateurs</a:t>
            </a:r>
          </a:p>
        </p:txBody>
      </p:sp>
      <p:pic>
        <p:nvPicPr>
          <p:cNvPr id="7" name="Image 6">
            <a:extLst>
              <a:ext uri="{FF2B5EF4-FFF2-40B4-BE49-F238E27FC236}">
                <a16:creationId xmlns:a16="http://schemas.microsoft.com/office/drawing/2014/main" id="{61DE116F-1C29-C13B-017A-CAA24A582C00}"/>
              </a:ext>
            </a:extLst>
          </p:cNvPr>
          <p:cNvPicPr>
            <a:picLocks noChangeAspect="1"/>
          </p:cNvPicPr>
          <p:nvPr/>
        </p:nvPicPr>
        <p:blipFill>
          <a:blip r:embed="rId2"/>
          <a:stretch>
            <a:fillRect/>
          </a:stretch>
        </p:blipFill>
        <p:spPr>
          <a:xfrm>
            <a:off x="6434917" y="275133"/>
            <a:ext cx="5221124" cy="1194466"/>
          </a:xfrm>
          <a:prstGeom prst="rect">
            <a:avLst/>
          </a:prstGeom>
        </p:spPr>
      </p:pic>
      <p:pic>
        <p:nvPicPr>
          <p:cNvPr id="8" name="Google Shape;1162;p121" descr="ietflogo.gif">
            <a:extLst>
              <a:ext uri="{FF2B5EF4-FFF2-40B4-BE49-F238E27FC236}">
                <a16:creationId xmlns:a16="http://schemas.microsoft.com/office/drawing/2014/main" id="{A56BCC06-D38E-9997-A8EF-7F802EA7A7F5}"/>
              </a:ext>
            </a:extLst>
          </p:cNvPr>
          <p:cNvPicPr preferRelativeResize="0"/>
          <p:nvPr/>
        </p:nvPicPr>
        <p:blipFill rotWithShape="1">
          <a:blip r:embed="rId3">
            <a:alphaModFix/>
          </a:blip>
          <a:srcRect/>
          <a:stretch/>
        </p:blipFill>
        <p:spPr>
          <a:xfrm>
            <a:off x="9617709" y="1696437"/>
            <a:ext cx="1183794" cy="509190"/>
          </a:xfrm>
          <a:prstGeom prst="rect">
            <a:avLst/>
          </a:prstGeom>
          <a:noFill/>
          <a:ln>
            <a:noFill/>
          </a:ln>
        </p:spPr>
      </p:pic>
      <p:pic>
        <p:nvPicPr>
          <p:cNvPr id="9" name="Google Shape;1163;p121" descr="Capture d’écran 2017-10-09 à 17.47.23.png">
            <a:extLst>
              <a:ext uri="{FF2B5EF4-FFF2-40B4-BE49-F238E27FC236}">
                <a16:creationId xmlns:a16="http://schemas.microsoft.com/office/drawing/2014/main" id="{3F857624-8337-B4CD-E6FB-AF9C0820051B}"/>
              </a:ext>
            </a:extLst>
          </p:cNvPr>
          <p:cNvPicPr preferRelativeResize="0"/>
          <p:nvPr/>
        </p:nvPicPr>
        <p:blipFill rotWithShape="1">
          <a:blip r:embed="rId4">
            <a:alphaModFix/>
          </a:blip>
          <a:srcRect/>
          <a:stretch/>
        </p:blipFill>
        <p:spPr>
          <a:xfrm>
            <a:off x="9768735" y="2797430"/>
            <a:ext cx="881743" cy="409897"/>
          </a:xfrm>
          <a:prstGeom prst="rect">
            <a:avLst/>
          </a:prstGeom>
          <a:noFill/>
          <a:ln>
            <a:noFill/>
          </a:ln>
        </p:spPr>
      </p:pic>
      <p:pic>
        <p:nvPicPr>
          <p:cNvPr id="10" name="Google Shape;1164;p121" descr="icann.jpg">
            <a:extLst>
              <a:ext uri="{FF2B5EF4-FFF2-40B4-BE49-F238E27FC236}">
                <a16:creationId xmlns:a16="http://schemas.microsoft.com/office/drawing/2014/main" id="{C98379F4-F77E-9FA5-7BD5-8A5568909D89}"/>
              </a:ext>
            </a:extLst>
          </p:cNvPr>
          <p:cNvPicPr preferRelativeResize="0"/>
          <p:nvPr/>
        </p:nvPicPr>
        <p:blipFill rotWithShape="1">
          <a:blip r:embed="rId5">
            <a:alphaModFix/>
          </a:blip>
          <a:srcRect/>
          <a:stretch/>
        </p:blipFill>
        <p:spPr>
          <a:xfrm>
            <a:off x="9881400" y="3558356"/>
            <a:ext cx="979507" cy="591046"/>
          </a:xfrm>
          <a:prstGeom prst="rect">
            <a:avLst/>
          </a:prstGeom>
          <a:noFill/>
          <a:ln>
            <a:noFill/>
          </a:ln>
        </p:spPr>
      </p:pic>
      <p:sp>
        <p:nvSpPr>
          <p:cNvPr id="11" name="Google Shape;1165;p121">
            <a:extLst>
              <a:ext uri="{FF2B5EF4-FFF2-40B4-BE49-F238E27FC236}">
                <a16:creationId xmlns:a16="http://schemas.microsoft.com/office/drawing/2014/main" id="{C75BCB00-7EC6-CE47-3FFF-EEFEE7CB7891}"/>
              </a:ext>
            </a:extLst>
          </p:cNvPr>
          <p:cNvSpPr txBox="1"/>
          <p:nvPr/>
        </p:nvSpPr>
        <p:spPr>
          <a:xfrm>
            <a:off x="8227215" y="4177656"/>
            <a:ext cx="3964785" cy="651453"/>
          </a:xfrm>
          <a:prstGeom prst="rect">
            <a:avLst/>
          </a:prstGeom>
          <a:solidFill>
            <a:srgbClr val="C1C1A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6132D"/>
              </a:buClr>
              <a:buSzPts val="2800"/>
              <a:buFont typeface="Avenir"/>
              <a:buNone/>
            </a:pPr>
            <a:r>
              <a:rPr lang="fr" b="0" i="0" u="none" strike="noStrike" cap="none" dirty="0">
                <a:solidFill>
                  <a:srgbClr val="FFFFFF"/>
                </a:solidFill>
                <a:latin typeface="Avenir"/>
                <a:ea typeface="Avenir"/>
                <a:cs typeface="Avenir"/>
                <a:sym typeface="Avenir"/>
              </a:rPr>
              <a:t>Internet Corporation for Assigned Names and Numbers</a:t>
            </a:r>
            <a:endParaRPr b="0" i="0" u="none" strike="noStrike" cap="none" dirty="0">
              <a:solidFill>
                <a:srgbClr val="FFFFFF"/>
              </a:solidFill>
              <a:latin typeface="Avenir"/>
              <a:ea typeface="Avenir"/>
              <a:cs typeface="Avenir"/>
              <a:sym typeface="Avenir"/>
            </a:endParaRPr>
          </a:p>
          <a:p>
            <a:pPr marL="285750" marR="0" lvl="1" indent="-133350" algn="ctr" rtl="0">
              <a:lnSpc>
                <a:spcPct val="100000"/>
              </a:lnSpc>
              <a:spcBef>
                <a:spcPts val="1200"/>
              </a:spcBef>
              <a:spcAft>
                <a:spcPts val="0"/>
              </a:spcAft>
              <a:buClr>
                <a:srgbClr val="E6132D"/>
              </a:buClr>
              <a:buSzPts val="2400"/>
              <a:buFont typeface="Noto Sans Symbols"/>
              <a:buNone/>
            </a:pPr>
            <a:endParaRPr sz="2400" b="0" i="0" u="none" strike="noStrike" cap="none" dirty="0">
              <a:solidFill>
                <a:srgbClr val="FFFFFF"/>
              </a:solidFill>
              <a:latin typeface="Avenir"/>
              <a:ea typeface="Avenir"/>
              <a:cs typeface="Avenir"/>
              <a:sym typeface="Avenir"/>
            </a:endParaRPr>
          </a:p>
        </p:txBody>
      </p:sp>
      <p:sp>
        <p:nvSpPr>
          <p:cNvPr id="12" name="Google Shape;1166;p121">
            <a:extLst>
              <a:ext uri="{FF2B5EF4-FFF2-40B4-BE49-F238E27FC236}">
                <a16:creationId xmlns:a16="http://schemas.microsoft.com/office/drawing/2014/main" id="{F21F22DD-90E8-5D47-81C6-BE6871800FCC}"/>
              </a:ext>
            </a:extLst>
          </p:cNvPr>
          <p:cNvSpPr txBox="1"/>
          <p:nvPr/>
        </p:nvSpPr>
        <p:spPr>
          <a:xfrm>
            <a:off x="8682541" y="3207327"/>
            <a:ext cx="3377226" cy="351029"/>
          </a:xfrm>
          <a:prstGeom prst="rect">
            <a:avLst/>
          </a:prstGeom>
          <a:solidFill>
            <a:srgbClr val="C1C1A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6132D"/>
              </a:buClr>
              <a:buSzPts val="2800"/>
              <a:buFont typeface="Avenir"/>
              <a:buNone/>
            </a:pPr>
            <a:r>
              <a:rPr lang="fr" b="0" i="0" u="none" strike="noStrike" cap="none" dirty="0">
                <a:solidFill>
                  <a:srgbClr val="FFFFFF"/>
                </a:solidFill>
                <a:latin typeface="Avenir"/>
                <a:ea typeface="Avenir"/>
                <a:cs typeface="Avenir"/>
                <a:sym typeface="Avenir"/>
              </a:rPr>
              <a:t>World Wide Web Consortium</a:t>
            </a:r>
            <a:endParaRPr dirty="0"/>
          </a:p>
          <a:p>
            <a:pPr marL="285750" marR="0" lvl="1" indent="-133350" algn="ctr" rtl="0">
              <a:lnSpc>
                <a:spcPct val="100000"/>
              </a:lnSpc>
              <a:spcBef>
                <a:spcPts val="1200"/>
              </a:spcBef>
              <a:spcAft>
                <a:spcPts val="0"/>
              </a:spcAft>
              <a:buClr>
                <a:srgbClr val="E6132D"/>
              </a:buClr>
              <a:buSzPts val="2400"/>
              <a:buFont typeface="Noto Sans Symbols"/>
              <a:buNone/>
            </a:pPr>
            <a:endParaRPr sz="2400" b="0" i="0" u="none" strike="noStrike" cap="none" dirty="0">
              <a:solidFill>
                <a:srgbClr val="FFFFFF"/>
              </a:solidFill>
              <a:latin typeface="Avenir"/>
              <a:ea typeface="Avenir"/>
              <a:cs typeface="Avenir"/>
              <a:sym typeface="Avenir"/>
            </a:endParaRPr>
          </a:p>
        </p:txBody>
      </p:sp>
      <p:sp>
        <p:nvSpPr>
          <p:cNvPr id="13" name="Google Shape;1167;p121">
            <a:extLst>
              <a:ext uri="{FF2B5EF4-FFF2-40B4-BE49-F238E27FC236}">
                <a16:creationId xmlns:a16="http://schemas.microsoft.com/office/drawing/2014/main" id="{92628A32-ADD5-C887-F491-17D1616A0583}"/>
              </a:ext>
            </a:extLst>
          </p:cNvPr>
          <p:cNvSpPr txBox="1"/>
          <p:nvPr/>
        </p:nvSpPr>
        <p:spPr>
          <a:xfrm>
            <a:off x="8396771" y="2275428"/>
            <a:ext cx="3627328" cy="382400"/>
          </a:xfrm>
          <a:prstGeom prst="rect">
            <a:avLst/>
          </a:prstGeom>
          <a:solidFill>
            <a:srgbClr val="C1C1A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6132D"/>
              </a:buClr>
              <a:buSzPts val="2800"/>
              <a:buFont typeface="Avenir"/>
              <a:buNone/>
            </a:pPr>
            <a:r>
              <a:rPr lang="fr" b="0" i="0" u="none" strike="noStrike" cap="none" dirty="0">
                <a:solidFill>
                  <a:srgbClr val="FFFFFF"/>
                </a:solidFill>
                <a:latin typeface="Avenir"/>
                <a:ea typeface="Avenir"/>
                <a:cs typeface="Avenir"/>
                <a:sym typeface="Avenir"/>
              </a:rPr>
              <a:t>Internet Engineering Task Force</a:t>
            </a:r>
            <a:endParaRPr sz="1200" dirty="0"/>
          </a:p>
        </p:txBody>
      </p:sp>
      <p:sp>
        <p:nvSpPr>
          <p:cNvPr id="14" name="ZoneTexte 13">
            <a:extLst>
              <a:ext uri="{FF2B5EF4-FFF2-40B4-BE49-F238E27FC236}">
                <a16:creationId xmlns:a16="http://schemas.microsoft.com/office/drawing/2014/main" id="{A22AB525-810C-9D0A-DEAF-84AB6736B089}"/>
              </a:ext>
            </a:extLst>
          </p:cNvPr>
          <p:cNvSpPr txBox="1"/>
          <p:nvPr/>
        </p:nvSpPr>
        <p:spPr>
          <a:xfrm>
            <a:off x="413657" y="2064007"/>
            <a:ext cx="3842657" cy="923330"/>
          </a:xfrm>
          <a:prstGeom prst="rect">
            <a:avLst/>
          </a:prstGeom>
          <a:noFill/>
        </p:spPr>
        <p:txBody>
          <a:bodyPr wrap="square" rtlCol="0">
            <a:spAutoFit/>
          </a:bodyPr>
          <a:lstStyle/>
          <a:p>
            <a:r>
              <a:rPr lang="fr-FR" dirty="0"/>
              <a:t>Deux dimensions de l’internet des fondateurs selon Patrice Flichy : </a:t>
            </a:r>
          </a:p>
          <a:p>
            <a:endParaRPr lang="fr-FR" dirty="0"/>
          </a:p>
        </p:txBody>
      </p:sp>
      <p:pic>
        <p:nvPicPr>
          <p:cNvPr id="15" name="Image 14" descr="Une image contenant texte, art, conception, Police&#10;&#10;Le contenu généré par l’IA peut être incorrect.">
            <a:extLst>
              <a:ext uri="{FF2B5EF4-FFF2-40B4-BE49-F238E27FC236}">
                <a16:creationId xmlns:a16="http://schemas.microsoft.com/office/drawing/2014/main" id="{32A3C9F8-B122-3D7F-43BC-EAB5624B9D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1503" y="4829109"/>
            <a:ext cx="1208933" cy="2003757"/>
          </a:xfrm>
          <a:prstGeom prst="rect">
            <a:avLst/>
          </a:prstGeom>
        </p:spPr>
      </p:pic>
      <p:sp>
        <p:nvSpPr>
          <p:cNvPr id="16" name="ZoneTexte 15">
            <a:extLst>
              <a:ext uri="{FF2B5EF4-FFF2-40B4-BE49-F238E27FC236}">
                <a16:creationId xmlns:a16="http://schemas.microsoft.com/office/drawing/2014/main" id="{25116181-A1D1-8B43-C2BC-EAA57B21489C}"/>
              </a:ext>
            </a:extLst>
          </p:cNvPr>
          <p:cNvSpPr txBox="1"/>
          <p:nvPr/>
        </p:nvSpPr>
        <p:spPr>
          <a:xfrm>
            <a:off x="4060617" y="2797430"/>
            <a:ext cx="3635828" cy="3693319"/>
          </a:xfrm>
          <a:prstGeom prst="rect">
            <a:avLst/>
          </a:prstGeom>
          <a:noFill/>
        </p:spPr>
        <p:txBody>
          <a:bodyPr wrap="square" rtlCol="0">
            <a:spAutoFit/>
          </a:bodyPr>
          <a:lstStyle/>
          <a:p>
            <a:r>
              <a:rPr lang="fr-FR" b="1" dirty="0"/>
              <a:t>L’esprit hacker : </a:t>
            </a:r>
          </a:p>
          <a:p>
            <a:pPr marL="342900" indent="-342900">
              <a:buAutoNum type="arabicPeriod"/>
            </a:pPr>
            <a:r>
              <a:rPr lang="fr-FR" dirty="0"/>
              <a:t>L’accès aux ordinateurs devrait être total et illimité </a:t>
            </a:r>
          </a:p>
          <a:p>
            <a:r>
              <a:rPr lang="fr-FR" dirty="0"/>
              <a:t>2. L’information devrait être libre </a:t>
            </a:r>
          </a:p>
          <a:p>
            <a:r>
              <a:rPr lang="fr-FR" dirty="0"/>
              <a:t>3. Il faut se méfier de l’autorité et promouvoir la décentralisation</a:t>
            </a:r>
          </a:p>
          <a:p>
            <a:r>
              <a:rPr lang="fr-FR" dirty="0"/>
              <a:t> 4. Les hackers devraient être jugés sur ce qu’ils font </a:t>
            </a:r>
          </a:p>
          <a:p>
            <a:r>
              <a:rPr lang="fr-FR" dirty="0"/>
              <a:t>5. On peut produire de l’art et de la beauté avec un ordinateur </a:t>
            </a:r>
          </a:p>
          <a:p>
            <a:r>
              <a:rPr lang="fr-FR" dirty="0"/>
              <a:t>6. Les ordinateurs peuvent transformer votre vie, pour le meilleur</a:t>
            </a:r>
          </a:p>
        </p:txBody>
      </p:sp>
      <p:sp>
        <p:nvSpPr>
          <p:cNvPr id="18" name="ZoneTexte 17">
            <a:extLst>
              <a:ext uri="{FF2B5EF4-FFF2-40B4-BE49-F238E27FC236}">
                <a16:creationId xmlns:a16="http://schemas.microsoft.com/office/drawing/2014/main" id="{A0B7E4D8-18BC-DC13-1A5E-FC17A2FC2966}"/>
              </a:ext>
            </a:extLst>
          </p:cNvPr>
          <p:cNvSpPr txBox="1"/>
          <p:nvPr/>
        </p:nvSpPr>
        <p:spPr>
          <a:xfrm>
            <a:off x="181564" y="2797430"/>
            <a:ext cx="3462457" cy="3693319"/>
          </a:xfrm>
          <a:prstGeom prst="rect">
            <a:avLst/>
          </a:prstGeom>
          <a:noFill/>
        </p:spPr>
        <p:txBody>
          <a:bodyPr wrap="square" rtlCol="0">
            <a:spAutoFit/>
          </a:bodyPr>
          <a:lstStyle/>
          <a:p>
            <a:r>
              <a:rPr lang="fr-FR" b="1" dirty="0"/>
              <a:t>L’esprit universitaire : </a:t>
            </a:r>
          </a:p>
          <a:p>
            <a:pPr marL="342900" indent="-342900">
              <a:buAutoNum type="arabicPeriod"/>
            </a:pPr>
            <a:r>
              <a:rPr lang="fr-FR" dirty="0"/>
              <a:t>L’échange et la coopération entre spécialistes ou entre personnes ayant les mêmes intérêts </a:t>
            </a:r>
          </a:p>
          <a:p>
            <a:pPr marL="342900" indent="-342900">
              <a:buAutoNum type="arabicPeriod"/>
            </a:pPr>
            <a:r>
              <a:rPr lang="fr-FR" dirty="0"/>
              <a:t>Une communauté d’égaux où le statut de chacun repose essentiellement sur le mérite, évalué par les pairs </a:t>
            </a:r>
          </a:p>
          <a:p>
            <a:pPr marL="342900" indent="-342900">
              <a:buAutoNum type="arabicPeriod"/>
            </a:pPr>
            <a:r>
              <a:rPr lang="fr-FR" dirty="0"/>
              <a:t>La coopération est centrale au cœur de cette activité </a:t>
            </a:r>
          </a:p>
          <a:p>
            <a:pPr marL="342900" indent="-342900">
              <a:buAutoNum type="arabicPeriod"/>
            </a:pPr>
            <a:r>
              <a:rPr lang="fr-FR" dirty="0"/>
              <a:t> C’est un monde à part, séparé du reste de la société </a:t>
            </a:r>
          </a:p>
        </p:txBody>
      </p:sp>
      <p:pic>
        <p:nvPicPr>
          <p:cNvPr id="19" name="Google Shape;2643;p290" descr="aid4769-v4-728px-Install-the-Apache-Web-Server-on-a-Windows-PC-Step-1.jpg">
            <a:extLst>
              <a:ext uri="{FF2B5EF4-FFF2-40B4-BE49-F238E27FC236}">
                <a16:creationId xmlns:a16="http://schemas.microsoft.com/office/drawing/2014/main" id="{06DCB510-04B1-97BD-F01C-D8C8910175EB}"/>
              </a:ext>
            </a:extLst>
          </p:cNvPr>
          <p:cNvPicPr preferRelativeResize="0"/>
          <p:nvPr/>
        </p:nvPicPr>
        <p:blipFill rotWithShape="1">
          <a:blip r:embed="rId7">
            <a:alphaModFix/>
          </a:blip>
          <a:srcRect/>
          <a:stretch/>
        </p:blipFill>
        <p:spPr>
          <a:xfrm>
            <a:off x="8089371" y="4829109"/>
            <a:ext cx="2712132" cy="1872559"/>
          </a:xfrm>
          <a:prstGeom prst="rect">
            <a:avLst/>
          </a:prstGeom>
          <a:noFill/>
          <a:ln>
            <a:noFill/>
          </a:ln>
          <a:effectLst>
            <a:outerShdw blurRad="292100" dist="139700" dir="2700000" algn="tl" rotWithShape="0">
              <a:srgbClr val="333333">
                <a:alpha val="64705"/>
              </a:srgbClr>
            </a:outerShdw>
          </a:effectLst>
        </p:spPr>
      </p:pic>
      <p:pic>
        <p:nvPicPr>
          <p:cNvPr id="20" name="Google Shape;2644;p290" descr="images.png">
            <a:extLst>
              <a:ext uri="{FF2B5EF4-FFF2-40B4-BE49-F238E27FC236}">
                <a16:creationId xmlns:a16="http://schemas.microsoft.com/office/drawing/2014/main" id="{B6EF033A-413A-5166-CFE1-AC7F4C667033}"/>
              </a:ext>
            </a:extLst>
          </p:cNvPr>
          <p:cNvPicPr preferRelativeResize="0"/>
          <p:nvPr/>
        </p:nvPicPr>
        <p:blipFill rotWithShape="1">
          <a:blip r:embed="rId8">
            <a:alphaModFix/>
          </a:blip>
          <a:srcRect/>
          <a:stretch/>
        </p:blipFill>
        <p:spPr>
          <a:xfrm>
            <a:off x="6766559" y="1530693"/>
            <a:ext cx="1460656" cy="1344657"/>
          </a:xfrm>
          <a:prstGeom prst="rect">
            <a:avLst/>
          </a:prstGeom>
          <a:noFill/>
          <a:ln>
            <a:noFill/>
          </a:ln>
        </p:spPr>
      </p:pic>
    </p:spTree>
    <p:extLst>
      <p:ext uri="{BB962C8B-B14F-4D97-AF65-F5344CB8AC3E}">
        <p14:creationId xmlns:p14="http://schemas.microsoft.com/office/powerpoint/2010/main" val="3870080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C1A67-98A9-9B94-8A0A-83571F17ABA0}"/>
              </a:ext>
            </a:extLst>
          </p:cNvPr>
          <p:cNvSpPr>
            <a:spLocks noGrp="1"/>
          </p:cNvSpPr>
          <p:nvPr>
            <p:ph type="title"/>
          </p:nvPr>
        </p:nvSpPr>
        <p:spPr/>
        <p:txBody>
          <a:bodyPr/>
          <a:lstStyle/>
          <a:p>
            <a:endParaRPr lang="fr-FR"/>
          </a:p>
        </p:txBody>
      </p:sp>
      <p:pic>
        <p:nvPicPr>
          <p:cNvPr id="3" name="Google Shape;2604;p284" descr="slide_7.jpg">
            <a:extLst>
              <a:ext uri="{FF2B5EF4-FFF2-40B4-BE49-F238E27FC236}">
                <a16:creationId xmlns:a16="http://schemas.microsoft.com/office/drawing/2014/main" id="{588F1C78-FC3E-0DA1-9C1D-22B175D19182}"/>
              </a:ext>
            </a:extLst>
          </p:cNvPr>
          <p:cNvPicPr preferRelativeResize="0"/>
          <p:nvPr/>
        </p:nvPicPr>
        <p:blipFill rotWithShape="1">
          <a:blip r:embed="rId2">
            <a:alphaModFix/>
          </a:blip>
          <a:srcRect/>
          <a:stretch/>
        </p:blipFill>
        <p:spPr>
          <a:xfrm>
            <a:off x="2003777" y="359833"/>
            <a:ext cx="8184445" cy="6138333"/>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346986502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3817</Words>
  <Application>Microsoft Office PowerPoint</Application>
  <PresentationFormat>Grand écran</PresentationFormat>
  <Paragraphs>277</Paragraphs>
  <Slides>45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45</vt:i4>
      </vt:variant>
    </vt:vector>
  </HeadingPairs>
  <TitlesOfParts>
    <vt:vector size="54" baseType="lpstr">
      <vt:lpstr>Aptos</vt:lpstr>
      <vt:lpstr>Aptos Display</vt:lpstr>
      <vt:lpstr>Arial</vt:lpstr>
      <vt:lpstr>Arial Black</vt:lpstr>
      <vt:lpstr>Avenir</vt:lpstr>
      <vt:lpstr>Noto Sans Symbols</vt:lpstr>
      <vt:lpstr>Tahoma</vt:lpstr>
      <vt:lpstr>Wingdings</vt:lpstr>
      <vt:lpstr>Thème Office</vt:lpstr>
      <vt:lpstr>Sociologie du numérique contemporain</vt:lpstr>
      <vt:lpstr>Présentation PowerPoint</vt:lpstr>
      <vt:lpstr>Ordre des séances</vt:lpstr>
      <vt:lpstr>Ordre des TDs</vt:lpstr>
      <vt:lpstr>Présentation PowerPoint</vt:lpstr>
      <vt:lpstr>Présentation PowerPoint</vt:lpstr>
      <vt:lpstr>(Très) brève histoire d’Internet </vt:lpstr>
      <vt:lpstr>L’internet des fondateurs</vt:lpstr>
      <vt:lpstr>Présentation PowerPoint</vt:lpstr>
      <vt:lpstr>Une utopie qui n’a pas perduré</vt:lpstr>
      <vt:lpstr>L’architecture d’internet et la communication</vt:lpstr>
      <vt:lpstr>Présentation PowerPoint</vt:lpstr>
      <vt:lpstr>Un espace pour les humains ou pour les bots ? </vt:lpstr>
      <vt:lpstr>Manipulations politiques</vt:lpstr>
      <vt:lpstr>Manipulations commerciales</vt:lpstr>
      <vt:lpstr>Une polarisation des clivages résultante ? </vt:lpstr>
      <vt:lpstr>Présentation PowerPoint</vt:lpstr>
      <vt:lpstr>Mobilisations ordinaires</vt:lpstr>
      <vt:lpstr>Mobilisations ordinaires</vt:lpstr>
      <vt:lpstr>Mobilisations extraordinaires</vt:lpstr>
      <vt:lpstr>Tactical freeze et débouchés politiques</vt:lpstr>
      <vt:lpstr>Hashtag contagion &amp; clicktivism </vt:lpstr>
      <vt:lpstr>Présentation PowerPoint</vt:lpstr>
      <vt:lpstr>Textes appliqués démocratie </vt:lpstr>
      <vt:lpstr>Présentation PowerPoint</vt:lpstr>
      <vt:lpstr>Présentation PowerPoint</vt:lpstr>
      <vt:lpstr>Présentation PowerPoint</vt:lpstr>
      <vt:lpstr>Rappel : sociologie de la culture </vt:lpstr>
      <vt:lpstr>Streaming musical, TV en ligne, streaming</vt:lpstr>
      <vt:lpstr>La « longue traîne » </vt:lpstr>
      <vt:lpstr>Présentation PowerPoint</vt:lpstr>
      <vt:lpstr>Une hyper-thématisation ? </vt:lpstr>
      <vt:lpstr>Qui sont les producteurs de la culture en ligne ? </vt:lpstr>
      <vt:lpstr>Des réseaux inattendus </vt:lpstr>
      <vt:lpstr>Présentation PowerPoint</vt:lpstr>
      <vt:lpstr>La suggestion automatique </vt:lpstr>
      <vt:lpstr>Plus de diversité culturelle ? </vt:lpstr>
      <vt:lpstr>En route vers la réjouissance culturelle ? </vt:lpstr>
      <vt:lpstr>Présentation PowerPoint</vt:lpstr>
      <vt:lpstr>Une chance pour les productions indépendantes ? </vt:lpstr>
      <vt:lpstr>Œuvres originales : un contenu « uniformisé » ?</vt:lpstr>
      <vt:lpstr>Une paupérisation des artistes ? </vt:lpstr>
      <vt:lpstr>Présentation PowerPoint</vt:lpstr>
      <vt:lpstr>Textes appliqués culture en ligne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Cyprien VANHUYSE</dc:creator>
  <cp:lastModifiedBy>Cyprien VANHUYSE</cp:lastModifiedBy>
  <cp:revision>2</cp:revision>
  <dcterms:created xsi:type="dcterms:W3CDTF">2025-03-20T14:08:31Z</dcterms:created>
  <dcterms:modified xsi:type="dcterms:W3CDTF">2025-06-10T08:27:33Z</dcterms:modified>
</cp:coreProperties>
</file>